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5"/>
  </p:notesMasterIdLst>
  <p:sldIdLst>
    <p:sldId id="256" r:id="rId2"/>
    <p:sldId id="280" r:id="rId3"/>
    <p:sldId id="264" r:id="rId4"/>
    <p:sldId id="261" r:id="rId5"/>
    <p:sldId id="282" r:id="rId6"/>
    <p:sldId id="281" r:id="rId7"/>
    <p:sldId id="299" r:id="rId8"/>
    <p:sldId id="300" r:id="rId9"/>
    <p:sldId id="301" r:id="rId10"/>
    <p:sldId id="283" r:id="rId11"/>
    <p:sldId id="302" r:id="rId12"/>
    <p:sldId id="285" r:id="rId13"/>
    <p:sldId id="286" r:id="rId14"/>
    <p:sldId id="287" r:id="rId15"/>
    <p:sldId id="291" r:id="rId16"/>
    <p:sldId id="292" r:id="rId17"/>
    <p:sldId id="295" r:id="rId18"/>
    <p:sldId id="296" r:id="rId19"/>
    <p:sldId id="309" r:id="rId20"/>
    <p:sldId id="297" r:id="rId21"/>
    <p:sldId id="308" r:id="rId22"/>
    <p:sldId id="275" r:id="rId23"/>
    <p:sldId id="304" r:id="rId24"/>
  </p:sldIdLst>
  <p:sldSz cx="9144000" cy="6858000" type="screen4x3"/>
  <p:notesSz cx="7099300" cy="10234613"/>
  <p:defaultTextStyle>
    <a:defPPr>
      <a:defRPr lang="fr-FR"/>
    </a:defPPr>
    <a:lvl1pPr algn="l" rtl="0" eaLnBrk="0" fontAlgn="base" hangingPunct="0">
      <a:spcBef>
        <a:spcPct val="0"/>
      </a:spcBef>
      <a:spcAft>
        <a:spcPct val="0"/>
      </a:spcAft>
      <a:defRPr sz="2400" kern="1200">
        <a:solidFill>
          <a:schemeClr val="tx1"/>
        </a:solidFill>
        <a:latin typeface="Times New Roman" pitchFamily="18"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S PGothic" pitchFamily="34" charset="-128"/>
        <a:cs typeface="+mn-cs"/>
      </a:defRPr>
    </a:lvl5pPr>
    <a:lvl6pPr marL="2286000" algn="l" defTabSz="914400" rtl="0" eaLnBrk="1" latinLnBrk="0" hangingPunct="1">
      <a:defRPr sz="2400" kern="1200">
        <a:solidFill>
          <a:schemeClr val="tx1"/>
        </a:solidFill>
        <a:latin typeface="Times New Roman" pitchFamily="18" charset="0"/>
        <a:ea typeface="MS PGothic" pitchFamily="34" charset="-128"/>
        <a:cs typeface="+mn-cs"/>
      </a:defRPr>
    </a:lvl6pPr>
    <a:lvl7pPr marL="2743200" algn="l" defTabSz="914400" rtl="0" eaLnBrk="1" latinLnBrk="0" hangingPunct="1">
      <a:defRPr sz="2400" kern="1200">
        <a:solidFill>
          <a:schemeClr val="tx1"/>
        </a:solidFill>
        <a:latin typeface="Times New Roman" pitchFamily="18" charset="0"/>
        <a:ea typeface="MS PGothic" pitchFamily="34" charset="-128"/>
        <a:cs typeface="+mn-cs"/>
      </a:defRPr>
    </a:lvl7pPr>
    <a:lvl8pPr marL="3200400" algn="l" defTabSz="914400" rtl="0" eaLnBrk="1" latinLnBrk="0" hangingPunct="1">
      <a:defRPr sz="2400" kern="1200">
        <a:solidFill>
          <a:schemeClr val="tx1"/>
        </a:solidFill>
        <a:latin typeface="Times New Roman" pitchFamily="18" charset="0"/>
        <a:ea typeface="MS PGothic" pitchFamily="34" charset="-128"/>
        <a:cs typeface="+mn-cs"/>
      </a:defRPr>
    </a:lvl8pPr>
    <a:lvl9pPr marL="3657600" algn="l" defTabSz="914400" rtl="0" eaLnBrk="1" latinLnBrk="0" hangingPunct="1">
      <a:defRPr sz="2400" kern="1200">
        <a:solidFill>
          <a:schemeClr val="tx1"/>
        </a:solidFill>
        <a:latin typeface="Times New Roman" pitchFamily="18" charset="0"/>
        <a:ea typeface="MS PGothic"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BE1E3"/>
    <a:srgbClr val="00CCFF"/>
    <a:srgbClr val="00FFFF"/>
    <a:srgbClr val="EAEAEA"/>
    <a:srgbClr val="CC66FF"/>
    <a:srgbClr val="CC00FF"/>
    <a:srgbClr val="9DEFF1"/>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varScale="1">
        <p:scale>
          <a:sx n="60" d="100"/>
          <a:sy n="60" d="100"/>
        </p:scale>
        <p:origin x="1339" y="5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3942"/>
    </p:cViewPr>
  </p:sorterViewPr>
  <p:notesViewPr>
    <p:cSldViewPr showGuides="1">
      <p:cViewPr varScale="1">
        <p:scale>
          <a:sx n="61" d="100"/>
          <a:sy n="61" d="100"/>
        </p:scale>
        <p:origin x="-1651" y="-62"/>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3048000" cy="550863"/>
          </a:xfrm>
          <a:prstGeom prst="rect">
            <a:avLst/>
          </a:prstGeom>
          <a:noFill/>
          <a:ln w="9525">
            <a:noFill/>
            <a:miter lim="800000"/>
            <a:headEnd/>
            <a:tailEnd/>
          </a:ln>
          <a:effectLst/>
        </p:spPr>
        <p:txBody>
          <a:bodyPr vert="horz" wrap="square" lIns="95189" tIns="47595" rIns="95189" bIns="47595" numCol="1" anchor="t" anchorCtr="0" compatLnSpc="1">
            <a:prstTxWarp prst="textNoShape">
              <a:avLst/>
            </a:prstTxWarp>
          </a:bodyPr>
          <a:lstStyle>
            <a:lvl1pPr defTabSz="952500">
              <a:defRPr sz="1200"/>
            </a:lvl1pPr>
          </a:lstStyle>
          <a:p>
            <a:pPr>
              <a:defRPr/>
            </a:pPr>
            <a:endParaRPr lang="en-US"/>
          </a:p>
        </p:txBody>
      </p:sp>
      <p:sp>
        <p:nvSpPr>
          <p:cNvPr id="32771" name="Rectangle 3"/>
          <p:cNvSpPr>
            <a:spLocks noGrp="1" noChangeArrowheads="1"/>
          </p:cNvSpPr>
          <p:nvPr>
            <p:ph type="dt" idx="1"/>
          </p:nvPr>
        </p:nvSpPr>
        <p:spPr bwMode="auto">
          <a:xfrm>
            <a:off x="4011613" y="0"/>
            <a:ext cx="3048000" cy="550863"/>
          </a:xfrm>
          <a:prstGeom prst="rect">
            <a:avLst/>
          </a:prstGeom>
          <a:noFill/>
          <a:ln w="9525">
            <a:noFill/>
            <a:miter lim="800000"/>
            <a:headEnd/>
            <a:tailEnd/>
          </a:ln>
          <a:effectLst/>
        </p:spPr>
        <p:txBody>
          <a:bodyPr vert="horz" wrap="square" lIns="95189" tIns="47595" rIns="95189" bIns="47595" numCol="1" anchor="t" anchorCtr="0" compatLnSpc="1">
            <a:prstTxWarp prst="textNoShape">
              <a:avLst/>
            </a:prstTxWarp>
          </a:bodyPr>
          <a:lstStyle>
            <a:lvl1pPr algn="r" defTabSz="952500">
              <a:defRPr sz="1200"/>
            </a:lvl1pPr>
          </a:lstStyle>
          <a:p>
            <a:pPr>
              <a:defRPr/>
            </a:pPr>
            <a:endParaRPr lang="en-US"/>
          </a:p>
        </p:txBody>
      </p:sp>
      <p:sp>
        <p:nvSpPr>
          <p:cNvPr id="23556" name="Rectangle 4"/>
          <p:cNvSpPr>
            <a:spLocks noGrp="1" noRot="1" noChangeAspect="1" noChangeArrowheads="1" noTextEdit="1"/>
          </p:cNvSpPr>
          <p:nvPr>
            <p:ph type="sldImg" idx="2"/>
          </p:nvPr>
        </p:nvSpPr>
        <p:spPr bwMode="auto">
          <a:xfrm>
            <a:off x="996950" y="787400"/>
            <a:ext cx="5143500" cy="38576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3" name="Rectangle 5"/>
          <p:cNvSpPr>
            <a:spLocks noGrp="1" noChangeArrowheads="1"/>
          </p:cNvSpPr>
          <p:nvPr>
            <p:ph type="body" sz="quarter" idx="3"/>
          </p:nvPr>
        </p:nvSpPr>
        <p:spPr bwMode="auto">
          <a:xfrm>
            <a:off x="962025" y="4881563"/>
            <a:ext cx="5214938" cy="4565650"/>
          </a:xfrm>
          <a:prstGeom prst="rect">
            <a:avLst/>
          </a:prstGeom>
          <a:noFill/>
          <a:ln w="9525">
            <a:noFill/>
            <a:miter lim="800000"/>
            <a:headEnd/>
            <a:tailEnd/>
          </a:ln>
          <a:effectLst/>
        </p:spPr>
        <p:txBody>
          <a:bodyPr vert="horz" wrap="square" lIns="95189" tIns="47595" rIns="95189" bIns="47595" numCol="1" anchor="t" anchorCtr="0" compatLnSpc="1">
            <a:prstTxWarp prst="textNoShape">
              <a:avLst/>
            </a:prstTxWarp>
          </a:bodyPr>
          <a:lstStyle/>
          <a:p>
            <a:pPr lvl="0"/>
            <a:r>
              <a:rPr lang="fr-FR" noProof="0" smtClean="0"/>
              <a:t>Cliquez pour modifier les styles du texte du masque</a:t>
            </a:r>
          </a:p>
          <a:p>
            <a:pPr lvl="1"/>
            <a:r>
              <a:rPr lang="fr-FR" noProof="0" smtClean="0"/>
              <a:t>Deuxième niveau</a:t>
            </a:r>
          </a:p>
          <a:p>
            <a:pPr lvl="2"/>
            <a:r>
              <a:rPr lang="fr-FR" noProof="0" smtClean="0"/>
              <a:t>Troisième niveau</a:t>
            </a:r>
          </a:p>
          <a:p>
            <a:pPr lvl="3"/>
            <a:r>
              <a:rPr lang="fr-FR" noProof="0" smtClean="0"/>
              <a:t>Quatrième niveau</a:t>
            </a:r>
          </a:p>
          <a:p>
            <a:pPr lvl="4"/>
            <a:r>
              <a:rPr lang="fr-FR" noProof="0" smtClean="0"/>
              <a:t>Cinquième niveau</a:t>
            </a:r>
          </a:p>
        </p:txBody>
      </p:sp>
      <p:sp>
        <p:nvSpPr>
          <p:cNvPr id="32774" name="Rectangle 6"/>
          <p:cNvSpPr>
            <a:spLocks noGrp="1" noChangeArrowheads="1"/>
          </p:cNvSpPr>
          <p:nvPr>
            <p:ph type="ftr" sz="quarter" idx="4"/>
          </p:nvPr>
        </p:nvSpPr>
        <p:spPr bwMode="auto">
          <a:xfrm>
            <a:off x="0" y="9683750"/>
            <a:ext cx="3048000" cy="550863"/>
          </a:xfrm>
          <a:prstGeom prst="rect">
            <a:avLst/>
          </a:prstGeom>
          <a:noFill/>
          <a:ln w="9525">
            <a:noFill/>
            <a:miter lim="800000"/>
            <a:headEnd/>
            <a:tailEnd/>
          </a:ln>
          <a:effectLst/>
        </p:spPr>
        <p:txBody>
          <a:bodyPr vert="horz" wrap="square" lIns="95189" tIns="47595" rIns="95189" bIns="47595" numCol="1" anchor="b" anchorCtr="0" compatLnSpc="1">
            <a:prstTxWarp prst="textNoShape">
              <a:avLst/>
            </a:prstTxWarp>
          </a:bodyPr>
          <a:lstStyle>
            <a:lvl1pPr defTabSz="952500">
              <a:defRPr sz="1200"/>
            </a:lvl1pPr>
          </a:lstStyle>
          <a:p>
            <a:pPr>
              <a:defRPr/>
            </a:pPr>
            <a:endParaRPr lang="en-US"/>
          </a:p>
        </p:txBody>
      </p:sp>
      <p:sp>
        <p:nvSpPr>
          <p:cNvPr id="32775" name="Rectangle 7"/>
          <p:cNvSpPr>
            <a:spLocks noGrp="1" noChangeArrowheads="1"/>
          </p:cNvSpPr>
          <p:nvPr>
            <p:ph type="sldNum" sz="quarter" idx="5"/>
          </p:nvPr>
        </p:nvSpPr>
        <p:spPr bwMode="auto">
          <a:xfrm>
            <a:off x="4011613" y="9683750"/>
            <a:ext cx="3048000" cy="550863"/>
          </a:xfrm>
          <a:prstGeom prst="rect">
            <a:avLst/>
          </a:prstGeom>
          <a:noFill/>
          <a:ln w="9525">
            <a:noFill/>
            <a:miter lim="800000"/>
            <a:headEnd/>
            <a:tailEnd/>
          </a:ln>
          <a:effectLst/>
        </p:spPr>
        <p:txBody>
          <a:bodyPr vert="horz" wrap="square" lIns="95189" tIns="47595" rIns="95189" bIns="47595" numCol="1" anchor="b" anchorCtr="0" compatLnSpc="1">
            <a:prstTxWarp prst="textNoShape">
              <a:avLst/>
            </a:prstTxWarp>
          </a:bodyPr>
          <a:lstStyle>
            <a:lvl1pPr algn="r" defTabSz="952500">
              <a:defRPr sz="1200"/>
            </a:lvl1pPr>
          </a:lstStyle>
          <a:p>
            <a:pPr>
              <a:defRPr/>
            </a:pPr>
            <a:fld id="{AE8F591E-FE66-44CA-93B7-A3D8079B6646}" type="slidenum">
              <a:rPr lang="fr-FR"/>
              <a:pPr>
                <a:defRPr/>
              </a:pPr>
              <a:t>‹N°›</a:t>
            </a:fld>
            <a:endParaRPr lang="fr-FR"/>
          </a:p>
        </p:txBody>
      </p:sp>
    </p:spTree>
    <p:extLst>
      <p:ext uri="{BB962C8B-B14F-4D97-AF65-F5344CB8AC3E}">
        <p14:creationId xmlns:p14="http://schemas.microsoft.com/office/powerpoint/2010/main" val="136624762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et modifiez le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smtClean="0"/>
              <a:t>Cliquez pour modifier le style des sous-titres du masque</a:t>
            </a:r>
            <a:endParaRPr lang="fr-F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7C6CAE1-01A0-4B30-A189-C46AD0458CCA}" type="slidenum">
              <a:rPr lang="fr-FR"/>
              <a:pPr>
                <a:defRPr/>
              </a:pPr>
              <a:t>‹N°›</a:t>
            </a:fld>
            <a:endParaRPr lang="fr-FR"/>
          </a:p>
        </p:txBody>
      </p:sp>
    </p:spTree>
    <p:extLst>
      <p:ext uri="{BB962C8B-B14F-4D97-AF65-F5344CB8AC3E}">
        <p14:creationId xmlns:p14="http://schemas.microsoft.com/office/powerpoint/2010/main" val="1469063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F0EBF2D-922C-4524-BB1D-509175C5244E}" type="slidenum">
              <a:rPr lang="fr-FR"/>
              <a:pPr>
                <a:defRPr/>
              </a:pPr>
              <a:t>‹N°›</a:t>
            </a:fld>
            <a:endParaRPr lang="fr-FR"/>
          </a:p>
        </p:txBody>
      </p:sp>
    </p:spTree>
    <p:extLst>
      <p:ext uri="{BB962C8B-B14F-4D97-AF65-F5344CB8AC3E}">
        <p14:creationId xmlns:p14="http://schemas.microsoft.com/office/powerpoint/2010/main" val="2551332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515100" y="609600"/>
            <a:ext cx="1943100" cy="5486400"/>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685800" y="609600"/>
            <a:ext cx="5676900" cy="5486400"/>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668AE08-9A7C-4964-B08D-9BAFB481893F}" type="slidenum">
              <a:rPr lang="fr-FR"/>
              <a:pPr>
                <a:defRPr/>
              </a:pPr>
              <a:t>‹N°›</a:t>
            </a:fld>
            <a:endParaRPr lang="fr-FR"/>
          </a:p>
        </p:txBody>
      </p:sp>
    </p:spTree>
    <p:extLst>
      <p:ext uri="{BB962C8B-B14F-4D97-AF65-F5344CB8AC3E}">
        <p14:creationId xmlns:p14="http://schemas.microsoft.com/office/powerpoint/2010/main" val="10457586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re. Text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2411413" y="609600"/>
            <a:ext cx="6046787" cy="1143000"/>
          </a:xfrm>
        </p:spPr>
        <p:txBody>
          <a:bodyPr/>
          <a:lstStyle/>
          <a:p>
            <a:r>
              <a:rPr lang="fr-FR" smtClean="0"/>
              <a:t>Cliquez et modifiez le titre</a:t>
            </a:r>
            <a:endParaRPr lang="fr-FR"/>
          </a:p>
        </p:txBody>
      </p:sp>
      <p:sp>
        <p:nvSpPr>
          <p:cNvPr id="3" name="Espace réservé du texte 2"/>
          <p:cNvSpPr>
            <a:spLocks noGrp="1"/>
          </p:cNvSpPr>
          <p:nvPr>
            <p:ph type="body" sz="half" idx="1"/>
          </p:nvPr>
        </p:nvSpPr>
        <p:spPr>
          <a:xfrm>
            <a:off x="685800" y="1981200"/>
            <a:ext cx="3810000" cy="4114800"/>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981200"/>
            <a:ext cx="3810000" cy="4114800"/>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AA7812F-8F83-4488-82B6-8A3AE05A519E}" type="slidenum">
              <a:rPr lang="fr-FR"/>
              <a:pPr>
                <a:defRPr/>
              </a:pPr>
              <a:t>‹N°›</a:t>
            </a:fld>
            <a:endParaRPr lang="fr-FR"/>
          </a:p>
        </p:txBody>
      </p:sp>
    </p:spTree>
    <p:extLst>
      <p:ext uri="{BB962C8B-B14F-4D97-AF65-F5344CB8AC3E}">
        <p14:creationId xmlns:p14="http://schemas.microsoft.com/office/powerpoint/2010/main" val="36633429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re. Texte et 2 contenus">
    <p:spTree>
      <p:nvGrpSpPr>
        <p:cNvPr id="1" name=""/>
        <p:cNvGrpSpPr/>
        <p:nvPr/>
      </p:nvGrpSpPr>
      <p:grpSpPr>
        <a:xfrm>
          <a:off x="0" y="0"/>
          <a:ext cx="0" cy="0"/>
          <a:chOff x="0" y="0"/>
          <a:chExt cx="0" cy="0"/>
        </a:xfrm>
      </p:grpSpPr>
      <p:sp>
        <p:nvSpPr>
          <p:cNvPr id="2" name="Titre 1"/>
          <p:cNvSpPr>
            <a:spLocks noGrp="1"/>
          </p:cNvSpPr>
          <p:nvPr>
            <p:ph type="title"/>
          </p:nvPr>
        </p:nvSpPr>
        <p:spPr>
          <a:xfrm>
            <a:off x="2411413" y="609600"/>
            <a:ext cx="6046787" cy="1143000"/>
          </a:xfrm>
        </p:spPr>
        <p:txBody>
          <a:bodyPr/>
          <a:lstStyle/>
          <a:p>
            <a:r>
              <a:rPr lang="fr-FR" smtClean="0"/>
              <a:t>Cliquez et modifiez le titre</a:t>
            </a:r>
            <a:endParaRPr lang="fr-FR"/>
          </a:p>
        </p:txBody>
      </p:sp>
      <p:sp>
        <p:nvSpPr>
          <p:cNvPr id="3" name="Espace réservé du texte 2"/>
          <p:cNvSpPr>
            <a:spLocks noGrp="1"/>
          </p:cNvSpPr>
          <p:nvPr>
            <p:ph type="body" sz="half" idx="1"/>
          </p:nvPr>
        </p:nvSpPr>
        <p:spPr>
          <a:xfrm>
            <a:off x="685800" y="1981200"/>
            <a:ext cx="3810000" cy="4114800"/>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quarter" idx="2"/>
          </p:nvPr>
        </p:nvSpPr>
        <p:spPr>
          <a:xfrm>
            <a:off x="4648200" y="1981200"/>
            <a:ext cx="3810000" cy="1981200"/>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contenu 4"/>
          <p:cNvSpPr>
            <a:spLocks noGrp="1"/>
          </p:cNvSpPr>
          <p:nvPr>
            <p:ph sz="quarter" idx="3"/>
          </p:nvPr>
        </p:nvSpPr>
        <p:spPr>
          <a:xfrm>
            <a:off x="4648200" y="4114800"/>
            <a:ext cx="3810000" cy="1981200"/>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F27B0674-B2F9-4CE7-B990-C5BCF60D06B8}" type="slidenum">
              <a:rPr lang="fr-FR"/>
              <a:pPr>
                <a:defRPr/>
              </a:pPr>
              <a:t>‹N°›</a:t>
            </a:fld>
            <a:endParaRPr lang="fr-FR"/>
          </a:p>
        </p:txBody>
      </p:sp>
    </p:spTree>
    <p:extLst>
      <p:ext uri="{BB962C8B-B14F-4D97-AF65-F5344CB8AC3E}">
        <p14:creationId xmlns:p14="http://schemas.microsoft.com/office/powerpoint/2010/main" val="1187701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4975C79-879B-4192-9F08-81F4A6D0B516}" type="slidenum">
              <a:rPr lang="fr-FR"/>
              <a:pPr>
                <a:defRPr/>
              </a:pPr>
              <a:t>‹N°›</a:t>
            </a:fld>
            <a:endParaRPr lang="fr-FR"/>
          </a:p>
        </p:txBody>
      </p:sp>
    </p:spTree>
    <p:extLst>
      <p:ext uri="{BB962C8B-B14F-4D97-AF65-F5344CB8AC3E}">
        <p14:creationId xmlns:p14="http://schemas.microsoft.com/office/powerpoint/2010/main" val="525679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smtClean="0"/>
              <a:t>Cliquez pour modifier les styles du texte du masque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4145BCC-8609-4E8B-A319-343FD963CF1E}" type="slidenum">
              <a:rPr lang="fr-FR"/>
              <a:pPr>
                <a:defRPr/>
              </a:pPr>
              <a:t>‹N°›</a:t>
            </a:fld>
            <a:endParaRPr lang="fr-FR"/>
          </a:p>
        </p:txBody>
      </p:sp>
    </p:spTree>
    <p:extLst>
      <p:ext uri="{BB962C8B-B14F-4D97-AF65-F5344CB8AC3E}">
        <p14:creationId xmlns:p14="http://schemas.microsoft.com/office/powerpoint/2010/main" val="47408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E554068-5C96-4734-9FD2-C8E41630E88B}" type="slidenum">
              <a:rPr lang="fr-FR"/>
              <a:pPr>
                <a:defRPr/>
              </a:pPr>
              <a:t>‹N°›</a:t>
            </a:fld>
            <a:endParaRPr lang="fr-FR"/>
          </a:p>
        </p:txBody>
      </p:sp>
    </p:spTree>
    <p:extLst>
      <p:ext uri="{BB962C8B-B14F-4D97-AF65-F5344CB8AC3E}">
        <p14:creationId xmlns:p14="http://schemas.microsoft.com/office/powerpoint/2010/main" val="2958724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323AC675-BF75-44C4-A3E5-FAAD3726B4BA}" type="slidenum">
              <a:rPr lang="fr-FR"/>
              <a:pPr>
                <a:defRPr/>
              </a:pPr>
              <a:t>‹N°›</a:t>
            </a:fld>
            <a:endParaRPr lang="fr-FR"/>
          </a:p>
        </p:txBody>
      </p:sp>
    </p:spTree>
    <p:extLst>
      <p:ext uri="{BB962C8B-B14F-4D97-AF65-F5344CB8AC3E}">
        <p14:creationId xmlns:p14="http://schemas.microsoft.com/office/powerpoint/2010/main" val="845445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79BE06D8-F627-4C98-BE90-B619F292E873}" type="slidenum">
              <a:rPr lang="fr-FR"/>
              <a:pPr>
                <a:defRPr/>
              </a:pPr>
              <a:t>‹N°›</a:t>
            </a:fld>
            <a:endParaRPr lang="fr-FR"/>
          </a:p>
        </p:txBody>
      </p:sp>
    </p:spTree>
    <p:extLst>
      <p:ext uri="{BB962C8B-B14F-4D97-AF65-F5344CB8AC3E}">
        <p14:creationId xmlns:p14="http://schemas.microsoft.com/office/powerpoint/2010/main" val="71598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E075119-2B1B-4CB3-81AE-01117E879CF3}" type="slidenum">
              <a:rPr lang="fr-FR"/>
              <a:pPr>
                <a:defRPr/>
              </a:pPr>
              <a:t>‹N°›</a:t>
            </a:fld>
            <a:endParaRPr lang="fr-FR"/>
          </a:p>
        </p:txBody>
      </p:sp>
    </p:spTree>
    <p:extLst>
      <p:ext uri="{BB962C8B-B14F-4D97-AF65-F5344CB8AC3E}">
        <p14:creationId xmlns:p14="http://schemas.microsoft.com/office/powerpoint/2010/main" val="3386633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et modifiez le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95540C5-2BD5-4904-A4E0-49E0C43BCF6A}" type="slidenum">
              <a:rPr lang="fr-FR"/>
              <a:pPr>
                <a:defRPr/>
              </a:pPr>
              <a:t>‹N°›</a:t>
            </a:fld>
            <a:endParaRPr lang="fr-FR"/>
          </a:p>
        </p:txBody>
      </p:sp>
    </p:spTree>
    <p:extLst>
      <p:ext uri="{BB962C8B-B14F-4D97-AF65-F5344CB8AC3E}">
        <p14:creationId xmlns:p14="http://schemas.microsoft.com/office/powerpoint/2010/main" val="3232494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A4D7380-DE5F-4880-A93F-8D090DF5D2DC}" type="slidenum">
              <a:rPr lang="fr-FR"/>
              <a:pPr>
                <a:defRPr/>
              </a:pPr>
              <a:t>‹N°›</a:t>
            </a:fld>
            <a:endParaRPr lang="fr-FR"/>
          </a:p>
        </p:txBody>
      </p:sp>
    </p:spTree>
    <p:extLst>
      <p:ext uri="{BB962C8B-B14F-4D97-AF65-F5344CB8AC3E}">
        <p14:creationId xmlns:p14="http://schemas.microsoft.com/office/powerpoint/2010/main" val="491703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411413" y="609600"/>
            <a:ext cx="60467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Cliquez pour modifier le style du titre du masque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Cliquez pour modifier les styles du texte du masque</a:t>
            </a:r>
          </a:p>
          <a:p>
            <a:pPr lvl="1"/>
            <a:r>
              <a:rPr lang="en-US" smtClean="0"/>
              <a:t>Deuxième niveau</a:t>
            </a:r>
          </a:p>
          <a:p>
            <a:pPr lvl="2"/>
            <a:r>
              <a:rPr lang="en-US" smtClean="0"/>
              <a:t>Troisième niveau</a:t>
            </a:r>
          </a:p>
          <a:p>
            <a:pPr lvl="3"/>
            <a:r>
              <a:rPr lang="en-US" smtClean="0"/>
              <a:t>Quatrième niveau</a:t>
            </a:r>
          </a:p>
          <a:p>
            <a:pPr lvl="4"/>
            <a:r>
              <a:rPr lang="en-US" smtClean="0"/>
              <a:t>Cinquième niveau</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5F828EAE-8E52-4A87-A19F-23AC16A6BAAD}" type="slidenum">
              <a:rPr lang="fr-FR"/>
              <a:pPr>
                <a:defRPr/>
              </a:pPr>
              <a:t>‹N°›</a:t>
            </a:fld>
            <a:endParaRPr lang="fr-FR"/>
          </a:p>
        </p:txBody>
      </p:sp>
      <p:pic>
        <p:nvPicPr>
          <p:cNvPr id="1031" name="Picture 7" descr="logo_phelma"/>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250825" y="692150"/>
            <a:ext cx="19335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rtl="0" eaLnBrk="0" fontAlgn="base" hangingPunct="0">
        <a:spcBef>
          <a:spcPct val="0"/>
        </a:spcBef>
        <a:spcAft>
          <a:spcPct val="0"/>
        </a:spcAft>
        <a:defRPr sz="4400">
          <a:solidFill>
            <a:schemeClr val="tx2"/>
          </a:solidFill>
          <a:latin typeface="+mj-lt"/>
          <a:ea typeface="MS PGothic" pitchFamily="34" charset="-128"/>
          <a:cs typeface="+mj-cs"/>
        </a:defRPr>
      </a:lvl1pPr>
      <a:lvl2pPr algn="ctr" rtl="0" eaLnBrk="0" fontAlgn="base" hangingPunct="0">
        <a:spcBef>
          <a:spcPct val="0"/>
        </a:spcBef>
        <a:spcAft>
          <a:spcPct val="0"/>
        </a:spcAft>
        <a:defRPr sz="4400">
          <a:solidFill>
            <a:schemeClr val="tx2"/>
          </a:solidFill>
          <a:latin typeface="Times New Roman" charset="0"/>
          <a:ea typeface="MS PGothic" pitchFamily="34" charset="-128"/>
        </a:defRPr>
      </a:lvl2pPr>
      <a:lvl3pPr algn="ctr" rtl="0" eaLnBrk="0" fontAlgn="base" hangingPunct="0">
        <a:spcBef>
          <a:spcPct val="0"/>
        </a:spcBef>
        <a:spcAft>
          <a:spcPct val="0"/>
        </a:spcAft>
        <a:defRPr sz="4400">
          <a:solidFill>
            <a:schemeClr val="tx2"/>
          </a:solidFill>
          <a:latin typeface="Times New Roman" charset="0"/>
          <a:ea typeface="MS PGothic" pitchFamily="34" charset="-128"/>
        </a:defRPr>
      </a:lvl3pPr>
      <a:lvl4pPr algn="ctr" rtl="0" eaLnBrk="0" fontAlgn="base" hangingPunct="0">
        <a:spcBef>
          <a:spcPct val="0"/>
        </a:spcBef>
        <a:spcAft>
          <a:spcPct val="0"/>
        </a:spcAft>
        <a:defRPr sz="4400">
          <a:solidFill>
            <a:schemeClr val="tx2"/>
          </a:solidFill>
          <a:latin typeface="Times New Roman" charset="0"/>
          <a:ea typeface="MS PGothic" pitchFamily="34" charset="-128"/>
        </a:defRPr>
      </a:lvl4pPr>
      <a:lvl5pPr algn="ctr" rtl="0" eaLnBrk="0" fontAlgn="base" hangingPunct="0">
        <a:spcBef>
          <a:spcPct val="0"/>
        </a:spcBef>
        <a:spcAft>
          <a:spcPct val="0"/>
        </a:spcAft>
        <a:defRPr sz="4400">
          <a:solidFill>
            <a:schemeClr val="tx2"/>
          </a:solidFill>
          <a:latin typeface="Times New Roman" charset="0"/>
          <a:ea typeface="MS PGothic" pitchFamily="34" charset="-128"/>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har char="–"/>
        <a:defRPr sz="2800">
          <a:solidFill>
            <a:schemeClr val="tx1"/>
          </a:solidFill>
          <a:latin typeface="+mn-lt"/>
          <a:ea typeface="MS PGothic"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itchFamily="34"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13.xml"/><Relationship Id="rId1" Type="http://schemas.openxmlformats.org/officeDocument/2006/relationships/vmlDrawing" Target="../drawings/vmlDrawing3.vml"/><Relationship Id="rId5" Type="http://schemas.openxmlformats.org/officeDocument/2006/relationships/image" Target="../media/image10.png"/><Relationship Id="rId4" Type="http://schemas.openxmlformats.org/officeDocument/2006/relationships/oleObject" Target="../embeddings/oleObject3.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2.xml"/><Relationship Id="rId1" Type="http://schemas.openxmlformats.org/officeDocument/2006/relationships/vmlDrawing" Target="../drawings/vmlDrawing4.vml"/><Relationship Id="rId4" Type="http://schemas.openxmlformats.org/officeDocument/2006/relationships/image" Target="../media/image13.wmf"/></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4.jpeg"/><Relationship Id="rId5" Type="http://schemas.openxmlformats.org/officeDocument/2006/relationships/image" Target="../media/image2.png"/><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3"/>
          <p:cNvSpPr txBox="1">
            <a:spLocks noChangeArrowheads="1"/>
          </p:cNvSpPr>
          <p:nvPr/>
        </p:nvSpPr>
        <p:spPr bwMode="auto">
          <a:xfrm>
            <a:off x="1603375" y="2209800"/>
            <a:ext cx="617696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ctr"/>
            <a:r>
              <a:rPr lang="fr-FR" sz="2800" b="1" dirty="0"/>
              <a:t>Projet de microélectronique numérique</a:t>
            </a:r>
          </a:p>
          <a:p>
            <a:pPr algn="ctr"/>
            <a:r>
              <a:rPr lang="fr-FR" sz="2800" b="1" dirty="0"/>
              <a:t>et de prototypage</a:t>
            </a:r>
            <a:endParaRPr lang="fr-FR" sz="2800" dirty="0"/>
          </a:p>
        </p:txBody>
      </p:sp>
      <p:sp>
        <p:nvSpPr>
          <p:cNvPr id="2051" name="Text Box 6"/>
          <p:cNvSpPr txBox="1">
            <a:spLocks noChangeArrowheads="1"/>
          </p:cNvSpPr>
          <p:nvPr/>
        </p:nvSpPr>
        <p:spPr bwMode="auto">
          <a:xfrm>
            <a:off x="3168993" y="3716338"/>
            <a:ext cx="268695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ctr"/>
            <a:r>
              <a:rPr lang="fr-FR" dirty="0"/>
              <a:t>Laurent </a:t>
            </a:r>
            <a:r>
              <a:rPr lang="fr-FR" dirty="0" err="1"/>
              <a:t>Fesquet</a:t>
            </a:r>
            <a:endParaRPr lang="fr-FR" dirty="0"/>
          </a:p>
          <a:p>
            <a:pPr algn="ctr"/>
            <a:r>
              <a:rPr lang="fr-FR" dirty="0" err="1" smtClean="0"/>
              <a:t>Katell</a:t>
            </a:r>
            <a:r>
              <a:rPr lang="fr-FR" dirty="0" smtClean="0"/>
              <a:t> Morin-</a:t>
            </a:r>
            <a:r>
              <a:rPr lang="fr-FR" dirty="0" err="1" smtClean="0"/>
              <a:t>Allory</a:t>
            </a:r>
            <a:endParaRPr lang="fr-FR" dirty="0"/>
          </a:p>
        </p:txBody>
      </p:sp>
      <p:sp>
        <p:nvSpPr>
          <p:cNvPr id="2052" name="Text Box 8"/>
          <p:cNvSpPr txBox="1">
            <a:spLocks noChangeArrowheads="1"/>
          </p:cNvSpPr>
          <p:nvPr/>
        </p:nvSpPr>
        <p:spPr bwMode="auto">
          <a:xfrm>
            <a:off x="228600" y="6172200"/>
            <a:ext cx="86645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r>
              <a:rPr lang="en-US" sz="1600" b="1" dirty="0" err="1"/>
              <a:t>Phelma</a:t>
            </a:r>
            <a:r>
              <a:rPr lang="en-US" sz="1600" b="1" dirty="0"/>
              <a:t> 				</a:t>
            </a:r>
            <a:r>
              <a:rPr lang="en-US" sz="1600" b="1" dirty="0" err="1"/>
              <a:t>Année</a:t>
            </a:r>
            <a:r>
              <a:rPr lang="en-US" sz="1600" b="1" dirty="0"/>
              <a:t> </a:t>
            </a:r>
            <a:r>
              <a:rPr lang="en-US" sz="1600" b="1" dirty="0" err="1"/>
              <a:t>scolaire</a:t>
            </a:r>
            <a:r>
              <a:rPr lang="en-US" sz="1600" b="1" dirty="0"/>
              <a:t> </a:t>
            </a:r>
            <a:r>
              <a:rPr lang="en-US" sz="1600" b="1" dirty="0" smtClean="0"/>
              <a:t>2020-2021</a:t>
            </a:r>
            <a:endParaRPr lang="en-US" sz="1600" b="1" dirty="0"/>
          </a:p>
        </p:txBody>
      </p:sp>
      <p:sp>
        <p:nvSpPr>
          <p:cNvPr id="2053" name="Rectangle 9"/>
          <p:cNvSpPr>
            <a:spLocks noChangeArrowheads="1"/>
          </p:cNvSpPr>
          <p:nvPr/>
        </p:nvSpPr>
        <p:spPr bwMode="auto">
          <a:xfrm flipV="1">
            <a:off x="228600" y="6096000"/>
            <a:ext cx="8686800" cy="76200"/>
          </a:xfrm>
          <a:prstGeom prst="rect">
            <a:avLst/>
          </a:prstGeom>
          <a:gradFill rotWithShape="0">
            <a:gsLst>
              <a:gs pos="0">
                <a:srgbClr val="FF0000"/>
              </a:gs>
              <a:gs pos="50000">
                <a:srgbClr val="99FF33"/>
              </a:gs>
              <a:gs pos="100000">
                <a:srgbClr val="FF00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noFill/>
        </p:spPr>
        <p:txBody>
          <a:bodyPr/>
          <a:lstStyle/>
          <a:p>
            <a:r>
              <a:rPr lang="fr-FR" sz="2800" b="1" smtClean="0"/>
              <a:t>Circuit de communication IrDA</a:t>
            </a:r>
          </a:p>
        </p:txBody>
      </p:sp>
      <p:sp>
        <p:nvSpPr>
          <p:cNvPr id="11267" name="Rectangle 3"/>
          <p:cNvSpPr>
            <a:spLocks noGrp="1" noChangeArrowheads="1"/>
          </p:cNvSpPr>
          <p:nvPr>
            <p:ph type="body" sz="half" idx="1"/>
          </p:nvPr>
        </p:nvSpPr>
        <p:spPr>
          <a:xfrm>
            <a:off x="685800" y="1981200"/>
            <a:ext cx="6981825" cy="4114800"/>
          </a:xfrm>
          <a:noFill/>
        </p:spPr>
        <p:txBody>
          <a:bodyPr/>
          <a:lstStyle/>
          <a:p>
            <a:pPr>
              <a:buFontTx/>
              <a:buNone/>
            </a:pPr>
            <a:r>
              <a:rPr lang="fr-FR" sz="2400" smtClean="0"/>
              <a:t>	Le travail demandé est la réalisation d’un circuit implémentant la norme de communication infrarouge IrDA. Cette norme est extrêmement répandue (PC, PDA, Téléphone mobile, imprimantes, …) et permet la communication entre 2 objets. Le circuit devra suivre la spécification de la norme pour des débits allant jusqu’à 1.152 Mbit/s (voire 4 Mbit/s).</a:t>
            </a:r>
            <a:endParaRPr lang="fr-FR" sz="3600" smtClean="0"/>
          </a:p>
          <a:p>
            <a:r>
              <a:rPr lang="fr-FR" sz="2800" smtClean="0"/>
              <a:t>Implémentation de la norme IrDA</a:t>
            </a:r>
          </a:p>
          <a:p>
            <a:r>
              <a:rPr lang="fr-FR" sz="2400" smtClean="0"/>
              <a:t>115 kbit/s, 0.576 Mbit/s, 1.152 Mbit/s</a:t>
            </a:r>
          </a:p>
          <a:p>
            <a:endParaRPr lang="fr-FR" sz="3600" smtClean="0"/>
          </a:p>
        </p:txBody>
      </p:sp>
      <p:pic>
        <p:nvPicPr>
          <p:cNvPr id="11268" name="Picture 6" descr="irda_ic_se"/>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516688" y="4724400"/>
            <a:ext cx="2011362" cy="1716088"/>
          </a:xfr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noFill/>
        </p:spPr>
        <p:txBody>
          <a:bodyPr/>
          <a:lstStyle/>
          <a:p>
            <a:r>
              <a:rPr lang="fr-FR" sz="2800" b="1" smtClean="0"/>
              <a:t>PLD pour la technologie asynchrone</a:t>
            </a:r>
          </a:p>
        </p:txBody>
      </p:sp>
      <p:sp>
        <p:nvSpPr>
          <p:cNvPr id="12291" name="Rectangle 3"/>
          <p:cNvSpPr>
            <a:spLocks noGrp="1" noChangeArrowheads="1"/>
          </p:cNvSpPr>
          <p:nvPr>
            <p:ph type="body" sz="half" idx="1"/>
          </p:nvPr>
        </p:nvSpPr>
        <p:spPr>
          <a:xfrm>
            <a:off x="685800" y="1981200"/>
            <a:ext cx="5246688" cy="4114800"/>
          </a:xfrm>
          <a:noFill/>
        </p:spPr>
        <p:txBody>
          <a:bodyPr/>
          <a:lstStyle/>
          <a:p>
            <a:r>
              <a:rPr lang="fr-FR" sz="2800" smtClean="0"/>
              <a:t>Définition de l’architecture d’un bloc programmable</a:t>
            </a:r>
          </a:p>
          <a:p>
            <a:r>
              <a:rPr lang="fr-FR" sz="2800" smtClean="0"/>
              <a:t>Etude d’une LUT</a:t>
            </a:r>
          </a:p>
          <a:p>
            <a:r>
              <a:rPr lang="fr-FR" sz="2800" smtClean="0"/>
              <a:t>Implémentation du bloc</a:t>
            </a:r>
          </a:p>
          <a:p>
            <a:r>
              <a:rPr lang="fr-FR" sz="2800" smtClean="0"/>
              <a:t>Fonction programmable sans aléa</a:t>
            </a:r>
          </a:p>
          <a:p>
            <a:endParaRPr lang="fr-FR" sz="2800" smtClean="0"/>
          </a:p>
          <a:p>
            <a:endParaRPr lang="fr-FR" sz="2800" smtClean="0"/>
          </a:p>
        </p:txBody>
      </p:sp>
      <p:pic>
        <p:nvPicPr>
          <p:cNvPr id="12292" name="Picture 4" descr="Fond blanc LUT61 non finie"/>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6300788" y="1628775"/>
            <a:ext cx="2438400" cy="3024188"/>
          </a:xfrm>
          <a:noFill/>
        </p:spPr>
      </p:pic>
      <p:graphicFrame>
        <p:nvGraphicFramePr>
          <p:cNvPr id="12293" name="Object 2"/>
          <p:cNvGraphicFramePr>
            <a:graphicFrameLocks noGrp="1" noChangeAspect="1"/>
          </p:cNvGraphicFramePr>
          <p:nvPr>
            <p:ph sz="quarter" idx="3"/>
          </p:nvPr>
        </p:nvGraphicFramePr>
        <p:xfrm>
          <a:off x="2700338" y="4724400"/>
          <a:ext cx="4038600" cy="1676400"/>
        </p:xfrm>
        <a:graphic>
          <a:graphicData uri="http://schemas.openxmlformats.org/presentationml/2006/ole">
            <mc:AlternateContent xmlns:mc="http://schemas.openxmlformats.org/markup-compatibility/2006">
              <mc:Choice xmlns:v="urn:schemas-microsoft-com:vml" Requires="v">
                <p:oleObj spid="_x0000_s12332" name="Image bitmap" r:id="rId4" imgW="5780952" imgH="2400635" progId="Paint.Picture">
                  <p:embed/>
                </p:oleObj>
              </mc:Choice>
              <mc:Fallback>
                <p:oleObj name="Image bitmap" r:id="rId4" imgW="5780952" imgH="2400635" progId="Paint.Picture">
                  <p:embed/>
                  <p:pic>
                    <p:nvPicPr>
                      <p:cNvPr id="0" name="Object 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0338" y="4724400"/>
                        <a:ext cx="40386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noFill/>
        </p:spPr>
        <p:txBody>
          <a:bodyPr/>
          <a:lstStyle/>
          <a:p>
            <a:r>
              <a:rPr lang="fr-FR" sz="2800" b="1" smtClean="0"/>
              <a:t>Coprocesseur arithmétique IEEE</a:t>
            </a:r>
          </a:p>
        </p:txBody>
      </p:sp>
      <p:sp>
        <p:nvSpPr>
          <p:cNvPr id="13315" name="Rectangle 3"/>
          <p:cNvSpPr>
            <a:spLocks noGrp="1" noChangeArrowheads="1"/>
          </p:cNvSpPr>
          <p:nvPr>
            <p:ph type="body" idx="1"/>
          </p:nvPr>
        </p:nvSpPr>
        <p:spPr>
          <a:noFill/>
        </p:spPr>
        <p:txBody>
          <a:bodyPr/>
          <a:lstStyle/>
          <a:p>
            <a:pPr marL="609600" indent="-609600">
              <a:lnSpc>
                <a:spcPct val="80000"/>
              </a:lnSpc>
            </a:pPr>
            <a:r>
              <a:rPr lang="fr-FR" sz="2400" dirty="0" smtClean="0"/>
              <a:t>Ce projet a pour but la mise au point et la description en VHDL d'un circuit d'addition et de multiplication en virgule flottante. </a:t>
            </a:r>
          </a:p>
          <a:p>
            <a:pPr marL="609600" indent="-609600">
              <a:lnSpc>
                <a:spcPct val="80000"/>
              </a:lnSpc>
            </a:pPr>
            <a:r>
              <a:rPr lang="fr-FR" sz="2400" dirty="0" smtClean="0"/>
              <a:t>Le standard IEEE754 définit les formats des opérandes et le résultat des opérations en virgule flottante. Il ne définit pas l'implémentation des opérateurs.</a:t>
            </a:r>
          </a:p>
          <a:p>
            <a:pPr marL="609600" indent="-609600">
              <a:lnSpc>
                <a:spcPct val="80000"/>
              </a:lnSpc>
            </a:pPr>
            <a:r>
              <a:rPr lang="fr-FR" sz="2400" dirty="0" smtClean="0"/>
              <a:t>Projet</a:t>
            </a:r>
          </a:p>
          <a:p>
            <a:pPr marL="990600" lvl="1" indent="-533400">
              <a:lnSpc>
                <a:spcPct val="80000"/>
              </a:lnSpc>
            </a:pPr>
            <a:r>
              <a:rPr lang="fr-FR" sz="2000" dirty="0" smtClean="0"/>
              <a:t>comprendre le format et les étapes de l'addition/multiplication virgule flottante</a:t>
            </a:r>
          </a:p>
          <a:p>
            <a:pPr marL="990600" lvl="1" indent="-533400">
              <a:lnSpc>
                <a:spcPct val="80000"/>
              </a:lnSpc>
            </a:pPr>
            <a:r>
              <a:rPr lang="fr-FR" sz="2000" dirty="0" smtClean="0"/>
              <a:t>comprendre les techniques d’arrondi, de prédiction et de calcul spéculatif</a:t>
            </a:r>
          </a:p>
          <a:p>
            <a:pPr marL="990600" lvl="1" indent="-533400">
              <a:lnSpc>
                <a:spcPct val="80000"/>
              </a:lnSpc>
            </a:pPr>
            <a:r>
              <a:rPr lang="fr-FR" sz="2000" dirty="0" smtClean="0"/>
              <a:t>Implémenter un coprocesseur fonctionnant sur un bus</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noFill/>
        </p:spPr>
        <p:txBody>
          <a:bodyPr/>
          <a:lstStyle/>
          <a:p>
            <a:r>
              <a:rPr lang="fr-FR" sz="2800" b="1" smtClean="0"/>
              <a:t>CORDIC – Calcul des sinus et cosinus</a:t>
            </a:r>
          </a:p>
        </p:txBody>
      </p:sp>
      <p:sp>
        <p:nvSpPr>
          <p:cNvPr id="14339" name="Rectangle 3"/>
          <p:cNvSpPr>
            <a:spLocks noGrp="1" noChangeArrowheads="1"/>
          </p:cNvSpPr>
          <p:nvPr>
            <p:ph type="body" sz="half" idx="1"/>
          </p:nvPr>
        </p:nvSpPr>
        <p:spPr>
          <a:xfrm>
            <a:off x="323850" y="1773238"/>
            <a:ext cx="4464050" cy="3455987"/>
          </a:xfrm>
          <a:noFill/>
        </p:spPr>
        <p:txBody>
          <a:bodyPr/>
          <a:lstStyle/>
          <a:p>
            <a:pPr>
              <a:buFontTx/>
              <a:buNone/>
            </a:pPr>
            <a:r>
              <a:rPr lang="fr-FR" sz="2800" smtClean="0"/>
              <a:t>	</a:t>
            </a:r>
            <a:r>
              <a:rPr lang="fr-FR" sz="2000" smtClean="0"/>
              <a:t>La réalisation demandée vise à concevoir un circuit numérique implémentant l’algorithme de calcul du sinus et/ou du cosinus d'un angle.</a:t>
            </a:r>
          </a:p>
          <a:p>
            <a:pPr>
              <a:buFontTx/>
              <a:buNone/>
            </a:pPr>
            <a:r>
              <a:rPr lang="fr-FR" sz="2000" smtClean="0"/>
              <a:t>	</a:t>
            </a:r>
          </a:p>
          <a:p>
            <a:pPr>
              <a:buFontTx/>
              <a:buNone/>
            </a:pPr>
            <a:r>
              <a:rPr lang="fr-FR" sz="2000" smtClean="0"/>
              <a:t>	Cet algorithme est implémenté dans le coprocesseur mathématique des microprocesseurs.</a:t>
            </a:r>
          </a:p>
          <a:p>
            <a:pPr>
              <a:buFontTx/>
              <a:buNone/>
            </a:pPr>
            <a:endParaRPr lang="fr-FR" sz="2000" smtClean="0"/>
          </a:p>
        </p:txBody>
      </p:sp>
      <p:pic>
        <p:nvPicPr>
          <p:cNvPr id="14340" name="Picture 4" descr="Sincos_simple"/>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710113" y="1989138"/>
            <a:ext cx="4038600" cy="2446337"/>
          </a:xfrm>
          <a:noFill/>
        </p:spPr>
      </p:pic>
      <p:sp>
        <p:nvSpPr>
          <p:cNvPr id="14341" name="Text Box 5"/>
          <p:cNvSpPr txBox="1">
            <a:spLocks noChangeArrowheads="1"/>
          </p:cNvSpPr>
          <p:nvPr/>
        </p:nvSpPr>
        <p:spPr bwMode="auto">
          <a:xfrm>
            <a:off x="879475" y="4745038"/>
            <a:ext cx="4848225"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buFontTx/>
              <a:buChar char="•"/>
            </a:pPr>
            <a:r>
              <a:rPr lang="fr-FR" b="1"/>
              <a:t> CORDIC à double rotation 16 bits</a:t>
            </a:r>
          </a:p>
          <a:p>
            <a:pPr>
              <a:buFontTx/>
              <a:buChar char="•"/>
            </a:pPr>
            <a:r>
              <a:rPr lang="fr-FR" b="1"/>
              <a:t> CORDIC à double division 16 bits</a:t>
            </a:r>
          </a:p>
          <a:p>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noFill/>
        </p:spPr>
        <p:txBody>
          <a:bodyPr/>
          <a:lstStyle/>
          <a:p>
            <a:r>
              <a:rPr lang="en-US" sz="2800" b="1" smtClean="0"/>
              <a:t>Exponentiateur RNS</a:t>
            </a:r>
          </a:p>
        </p:txBody>
      </p:sp>
      <p:sp>
        <p:nvSpPr>
          <p:cNvPr id="15363" name="Rectangle 3"/>
          <p:cNvSpPr>
            <a:spLocks noGrp="1" noChangeArrowheads="1"/>
          </p:cNvSpPr>
          <p:nvPr>
            <p:ph type="body" sz="half" idx="1"/>
          </p:nvPr>
        </p:nvSpPr>
        <p:spPr>
          <a:xfrm>
            <a:off x="684213" y="3716338"/>
            <a:ext cx="7219950" cy="2235200"/>
          </a:xfrm>
          <a:noFill/>
        </p:spPr>
        <p:txBody>
          <a:bodyPr/>
          <a:lstStyle/>
          <a:p>
            <a:pPr>
              <a:lnSpc>
                <a:spcPct val="80000"/>
              </a:lnSpc>
            </a:pPr>
            <a:r>
              <a:rPr lang="fr-FR" sz="1800" smtClean="0">
                <a:solidFill>
                  <a:srgbClr val="339966"/>
                </a:solidFill>
              </a:rPr>
              <a:t>Décomposition en base RNS</a:t>
            </a:r>
          </a:p>
          <a:p>
            <a:pPr>
              <a:lnSpc>
                <a:spcPct val="80000"/>
              </a:lnSpc>
            </a:pPr>
            <a:r>
              <a:rPr lang="fr-FR" sz="1800" smtClean="0">
                <a:solidFill>
                  <a:srgbClr val="339966"/>
                </a:solidFill>
              </a:rPr>
              <a:t>Architecture pipelinée</a:t>
            </a:r>
          </a:p>
          <a:p>
            <a:pPr>
              <a:lnSpc>
                <a:spcPct val="80000"/>
              </a:lnSpc>
            </a:pPr>
            <a:endParaRPr lang="fr-FR" sz="1800" smtClean="0">
              <a:solidFill>
                <a:srgbClr val="339966"/>
              </a:solidFill>
            </a:endParaRPr>
          </a:p>
          <a:p>
            <a:pPr>
              <a:lnSpc>
                <a:spcPct val="80000"/>
              </a:lnSpc>
            </a:pPr>
            <a:r>
              <a:rPr lang="fr-FR" sz="1800" smtClean="0">
                <a:solidFill>
                  <a:srgbClr val="339966"/>
                </a:solidFill>
              </a:rPr>
              <a:t>Vecteurs de base</a:t>
            </a:r>
          </a:p>
          <a:p>
            <a:pPr algn="ctr">
              <a:lnSpc>
                <a:spcPct val="80000"/>
              </a:lnSpc>
              <a:buFontTx/>
              <a:buNone/>
            </a:pPr>
            <a:r>
              <a:rPr lang="fr-FR" sz="1600" i="1" smtClean="0"/>
              <a:t>m</a:t>
            </a:r>
            <a:r>
              <a:rPr lang="fr-FR" sz="1600" i="1" baseline="-25000" smtClean="0"/>
              <a:t>1</a:t>
            </a:r>
            <a:r>
              <a:rPr lang="fr-FR" sz="1600" i="1" smtClean="0"/>
              <a:t> = 2</a:t>
            </a:r>
            <a:r>
              <a:rPr lang="fr-FR" sz="1600" i="1" baseline="30000" smtClean="0"/>
              <a:t>16 	  </a:t>
            </a:r>
            <a:r>
              <a:rPr lang="fr-FR" sz="1600" i="1" smtClean="0"/>
              <a:t>m</a:t>
            </a:r>
            <a:r>
              <a:rPr lang="fr-FR" sz="1600" i="1" baseline="-25000" smtClean="0"/>
              <a:t>2</a:t>
            </a:r>
            <a:r>
              <a:rPr lang="fr-FR" sz="1600" i="1" smtClean="0"/>
              <a:t> = 2</a:t>
            </a:r>
            <a:r>
              <a:rPr lang="fr-FR" sz="1600" i="1" baseline="30000" smtClean="0"/>
              <a:t>16</a:t>
            </a:r>
            <a:r>
              <a:rPr lang="fr-FR" sz="1600" i="1" smtClean="0"/>
              <a:t>-1              m</a:t>
            </a:r>
            <a:r>
              <a:rPr lang="fr-FR" sz="1600" i="1" baseline="-25000" smtClean="0"/>
              <a:t>3</a:t>
            </a:r>
            <a:r>
              <a:rPr lang="fr-FR" sz="1600" i="1" smtClean="0"/>
              <a:t> = 2</a:t>
            </a:r>
            <a:r>
              <a:rPr lang="fr-FR" sz="1600" i="1" baseline="30000" smtClean="0"/>
              <a:t>15</a:t>
            </a:r>
            <a:r>
              <a:rPr lang="fr-FR" sz="1600" i="1" smtClean="0"/>
              <a:t>-1</a:t>
            </a:r>
            <a:endParaRPr lang="fr-FR" sz="1600" i="1" smtClean="0">
              <a:solidFill>
                <a:srgbClr val="339966"/>
              </a:solidFill>
            </a:endParaRPr>
          </a:p>
          <a:p>
            <a:pPr>
              <a:lnSpc>
                <a:spcPct val="80000"/>
              </a:lnSpc>
            </a:pPr>
            <a:r>
              <a:rPr lang="fr-FR" sz="1800" smtClean="0">
                <a:solidFill>
                  <a:srgbClr val="339966"/>
                </a:solidFill>
              </a:rPr>
              <a:t>Décomposition d’un nombre A</a:t>
            </a:r>
          </a:p>
          <a:p>
            <a:pPr algn="ctr">
              <a:lnSpc>
                <a:spcPct val="80000"/>
              </a:lnSpc>
              <a:buFontTx/>
              <a:buNone/>
            </a:pPr>
            <a:r>
              <a:rPr lang="fr-FR" sz="1600" i="1" smtClean="0"/>
              <a:t>a</a:t>
            </a:r>
            <a:r>
              <a:rPr lang="fr-FR" sz="1600" i="1" baseline="-25000" smtClean="0"/>
              <a:t>1</a:t>
            </a:r>
            <a:r>
              <a:rPr lang="fr-FR" sz="1600" i="1" smtClean="0"/>
              <a:t> = A mod 2</a:t>
            </a:r>
            <a:r>
              <a:rPr lang="fr-FR" sz="1600" i="1" baseline="30000" smtClean="0"/>
              <a:t>16</a:t>
            </a:r>
            <a:r>
              <a:rPr lang="fr-FR" sz="1600" i="1" smtClean="0"/>
              <a:t>   a</a:t>
            </a:r>
            <a:r>
              <a:rPr lang="fr-FR" sz="1600" i="1" baseline="-25000" smtClean="0"/>
              <a:t>2</a:t>
            </a:r>
            <a:r>
              <a:rPr lang="fr-FR" sz="1600" i="1" smtClean="0"/>
              <a:t> = A mod 2</a:t>
            </a:r>
            <a:r>
              <a:rPr lang="fr-FR" sz="1600" i="1" baseline="30000" smtClean="0"/>
              <a:t>16</a:t>
            </a:r>
            <a:r>
              <a:rPr lang="fr-FR" sz="1600" i="1" smtClean="0"/>
              <a:t>-1  a</a:t>
            </a:r>
            <a:r>
              <a:rPr lang="fr-FR" sz="1600" i="1" baseline="-25000" smtClean="0"/>
              <a:t>3</a:t>
            </a:r>
            <a:r>
              <a:rPr lang="fr-FR" sz="1600" i="1" smtClean="0"/>
              <a:t> = A mod 2</a:t>
            </a:r>
            <a:r>
              <a:rPr lang="fr-FR" sz="1600" i="1" baseline="30000" smtClean="0"/>
              <a:t>15</a:t>
            </a:r>
            <a:r>
              <a:rPr lang="fr-FR" sz="1600" i="1" smtClean="0"/>
              <a:t>-1</a:t>
            </a:r>
            <a:endParaRPr lang="fr-FR" sz="1600" smtClean="0">
              <a:solidFill>
                <a:srgbClr val="339966"/>
              </a:solidFill>
            </a:endParaRPr>
          </a:p>
          <a:p>
            <a:pPr>
              <a:lnSpc>
                <a:spcPct val="80000"/>
              </a:lnSpc>
            </a:pPr>
            <a:r>
              <a:rPr lang="fr-FR" sz="1800" smtClean="0">
                <a:solidFill>
                  <a:srgbClr val="339966"/>
                </a:solidFill>
              </a:rPr>
              <a:t>Retour dans la base d’origine</a:t>
            </a:r>
          </a:p>
          <a:p>
            <a:pPr>
              <a:lnSpc>
                <a:spcPct val="80000"/>
              </a:lnSpc>
              <a:buFontTx/>
              <a:buNone/>
            </a:pPr>
            <a:endParaRPr lang="fr-FR" sz="1800" smtClean="0">
              <a:solidFill>
                <a:srgbClr val="339966"/>
              </a:solidFill>
            </a:endParaRPr>
          </a:p>
          <a:p>
            <a:pPr>
              <a:lnSpc>
                <a:spcPct val="80000"/>
              </a:lnSpc>
            </a:pPr>
            <a:endParaRPr lang="fr-FR" sz="1800" smtClean="0">
              <a:solidFill>
                <a:srgbClr val="339966"/>
              </a:solidFill>
            </a:endParaRPr>
          </a:p>
          <a:p>
            <a:pPr>
              <a:lnSpc>
                <a:spcPct val="80000"/>
              </a:lnSpc>
            </a:pPr>
            <a:endParaRPr lang="en-US" sz="1800" smtClean="0"/>
          </a:p>
        </p:txBody>
      </p:sp>
      <p:graphicFrame>
        <p:nvGraphicFramePr>
          <p:cNvPr id="59396" name="Object 2"/>
          <p:cNvGraphicFramePr>
            <a:graphicFrameLocks noGrp="1" noChangeAspect="1"/>
          </p:cNvGraphicFramePr>
          <p:nvPr>
            <p:ph sz="half" idx="2"/>
          </p:nvPr>
        </p:nvGraphicFramePr>
        <p:xfrm>
          <a:off x="2124075" y="5822950"/>
          <a:ext cx="4321175" cy="342900"/>
        </p:xfrm>
        <a:graphic>
          <a:graphicData uri="http://schemas.openxmlformats.org/presentationml/2006/ole">
            <mc:AlternateContent xmlns:mc="http://schemas.openxmlformats.org/markup-compatibility/2006">
              <mc:Choice xmlns:v="urn:schemas-microsoft-com:vml" Requires="v">
                <p:oleObj spid="_x0000_s15431" name="Equation" r:id="rId3" imgW="2870200" imgH="228600" progId="Equation.3">
                  <p:embed/>
                </p:oleObj>
              </mc:Choice>
              <mc:Fallback>
                <p:oleObj name="Equation" r:id="rId3" imgW="2870200" imgH="228600" progId="Equation.3">
                  <p:embed/>
                  <p:pic>
                    <p:nvPicPr>
                      <p:cNvPr id="0" name="Object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5822950"/>
                        <a:ext cx="4321175"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5365" name="Group 5"/>
          <p:cNvGrpSpPr>
            <a:grpSpLocks noChangeAspect="1"/>
          </p:cNvGrpSpPr>
          <p:nvPr/>
        </p:nvGrpSpPr>
        <p:grpSpPr bwMode="auto">
          <a:xfrm>
            <a:off x="5076825" y="1557338"/>
            <a:ext cx="3887788" cy="3062287"/>
            <a:chOff x="2983" y="8695"/>
            <a:chExt cx="5940" cy="4678"/>
          </a:xfrm>
        </p:grpSpPr>
        <p:sp>
          <p:nvSpPr>
            <p:cNvPr id="15367" name="Text Box 6"/>
            <p:cNvSpPr txBox="1">
              <a:spLocks noChangeAspect="1" noChangeArrowheads="1"/>
            </p:cNvSpPr>
            <p:nvPr/>
          </p:nvSpPr>
          <p:spPr bwMode="auto">
            <a:xfrm>
              <a:off x="3937" y="12157"/>
              <a:ext cx="90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eaLnBrk="1" hangingPunct="1"/>
              <a:r>
                <a:rPr lang="fr-FR" sz="2000"/>
                <a:t>a</a:t>
              </a:r>
              <a:r>
                <a:rPr lang="fr-FR" sz="2000" baseline="-25000"/>
                <a:t>1</a:t>
              </a:r>
              <a:r>
                <a:rPr lang="fr-FR" sz="2000" baseline="30000"/>
                <a:t>B</a:t>
              </a:r>
              <a:endParaRPr lang="fr-FR" sz="2000"/>
            </a:p>
          </p:txBody>
        </p:sp>
        <p:grpSp>
          <p:nvGrpSpPr>
            <p:cNvPr id="15368" name="Group 7"/>
            <p:cNvGrpSpPr>
              <a:grpSpLocks noChangeAspect="1"/>
            </p:cNvGrpSpPr>
            <p:nvPr/>
          </p:nvGrpSpPr>
          <p:grpSpPr bwMode="auto">
            <a:xfrm>
              <a:off x="2983" y="8695"/>
              <a:ext cx="5940" cy="4678"/>
              <a:chOff x="2857" y="7287"/>
              <a:chExt cx="5940" cy="4678"/>
            </a:xfrm>
          </p:grpSpPr>
          <p:sp>
            <p:nvSpPr>
              <p:cNvPr id="15369" name="Text Box 8"/>
              <p:cNvSpPr txBox="1">
                <a:spLocks noChangeAspect="1" noChangeArrowheads="1"/>
              </p:cNvSpPr>
              <p:nvPr/>
            </p:nvSpPr>
            <p:spPr bwMode="auto">
              <a:xfrm>
                <a:off x="5737" y="10777"/>
                <a:ext cx="90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eaLnBrk="1" hangingPunct="1"/>
                <a:r>
                  <a:rPr lang="fr-FR" sz="2000"/>
                  <a:t>a</a:t>
                </a:r>
                <a:r>
                  <a:rPr lang="fr-FR" sz="2000" baseline="-25000"/>
                  <a:t>2</a:t>
                </a:r>
                <a:r>
                  <a:rPr lang="fr-FR" sz="2000" baseline="30000"/>
                  <a:t>B</a:t>
                </a:r>
                <a:endParaRPr lang="fr-FR" sz="2000"/>
              </a:p>
            </p:txBody>
          </p:sp>
          <p:grpSp>
            <p:nvGrpSpPr>
              <p:cNvPr id="15370" name="Group 9"/>
              <p:cNvGrpSpPr>
                <a:grpSpLocks noChangeAspect="1"/>
              </p:cNvGrpSpPr>
              <p:nvPr/>
            </p:nvGrpSpPr>
            <p:grpSpPr bwMode="auto">
              <a:xfrm>
                <a:off x="2857" y="7287"/>
                <a:ext cx="5940" cy="4678"/>
                <a:chOff x="2857" y="7287"/>
                <a:chExt cx="5940" cy="4678"/>
              </a:xfrm>
            </p:grpSpPr>
            <p:grpSp>
              <p:nvGrpSpPr>
                <p:cNvPr id="15371" name="Group 10"/>
                <p:cNvGrpSpPr>
                  <a:grpSpLocks noChangeAspect="1"/>
                </p:cNvGrpSpPr>
                <p:nvPr/>
              </p:nvGrpSpPr>
              <p:grpSpPr bwMode="auto">
                <a:xfrm>
                  <a:off x="3037" y="7287"/>
                  <a:ext cx="5400" cy="4030"/>
                  <a:chOff x="3037" y="7287"/>
                  <a:chExt cx="5400" cy="4030"/>
                </a:xfrm>
              </p:grpSpPr>
              <p:sp>
                <p:nvSpPr>
                  <p:cNvPr id="15373" name="Text Box 11"/>
                  <p:cNvSpPr txBox="1">
                    <a:spLocks noChangeAspect="1" noChangeArrowheads="1"/>
                  </p:cNvSpPr>
                  <p:nvPr/>
                </p:nvSpPr>
                <p:spPr bwMode="auto">
                  <a:xfrm>
                    <a:off x="7537" y="10777"/>
                    <a:ext cx="90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eaLnBrk="1" hangingPunct="1"/>
                    <a:r>
                      <a:rPr lang="fr-FR" sz="2000"/>
                      <a:t>a</a:t>
                    </a:r>
                    <a:r>
                      <a:rPr lang="fr-FR" sz="2000" baseline="-25000"/>
                      <a:t>3</a:t>
                    </a:r>
                    <a:r>
                      <a:rPr lang="fr-FR" sz="2000" baseline="30000"/>
                      <a:t>B</a:t>
                    </a:r>
                    <a:endParaRPr lang="fr-FR" sz="2000"/>
                  </a:p>
                </p:txBody>
              </p:sp>
              <p:grpSp>
                <p:nvGrpSpPr>
                  <p:cNvPr id="15374" name="Group 12"/>
                  <p:cNvGrpSpPr>
                    <a:grpSpLocks noChangeAspect="1"/>
                  </p:cNvGrpSpPr>
                  <p:nvPr/>
                </p:nvGrpSpPr>
                <p:grpSpPr bwMode="auto">
                  <a:xfrm>
                    <a:off x="3037" y="7287"/>
                    <a:ext cx="5400" cy="3532"/>
                    <a:chOff x="3037" y="7287"/>
                    <a:chExt cx="5400" cy="3532"/>
                  </a:xfrm>
                </p:grpSpPr>
                <p:sp>
                  <p:nvSpPr>
                    <p:cNvPr id="15375" name="Text Box 13"/>
                    <p:cNvSpPr txBox="1">
                      <a:spLocks noChangeAspect="1" noChangeArrowheads="1"/>
                    </p:cNvSpPr>
                    <p:nvPr/>
                  </p:nvSpPr>
                  <p:spPr bwMode="auto">
                    <a:xfrm>
                      <a:off x="5737" y="7345"/>
                      <a:ext cx="900"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eaLnBrk="1" hangingPunct="1"/>
                      <a:r>
                        <a:rPr lang="fr-FR" sz="2000"/>
                        <a:t>a</a:t>
                      </a:r>
                      <a:r>
                        <a:rPr lang="fr-FR" sz="2000" baseline="-25000"/>
                        <a:t>2</a:t>
                      </a:r>
                      <a:endParaRPr lang="fr-FR" sz="2000"/>
                    </a:p>
                  </p:txBody>
                </p:sp>
                <p:sp>
                  <p:nvSpPr>
                    <p:cNvPr id="15376" name="Text Box 14"/>
                    <p:cNvSpPr txBox="1">
                      <a:spLocks noChangeAspect="1" noChangeArrowheads="1"/>
                    </p:cNvSpPr>
                    <p:nvPr/>
                  </p:nvSpPr>
                  <p:spPr bwMode="auto">
                    <a:xfrm>
                      <a:off x="4837" y="7297"/>
                      <a:ext cx="7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eaLnBrk="1" hangingPunct="1"/>
                      <a:r>
                        <a:rPr lang="fr-FR" sz="1200"/>
                        <a:t>   </a:t>
                      </a:r>
                      <a:r>
                        <a:rPr lang="fr-FR" sz="2000"/>
                        <a:t>B</a:t>
                      </a:r>
                    </a:p>
                  </p:txBody>
                </p:sp>
                <p:sp>
                  <p:nvSpPr>
                    <p:cNvPr id="15377" name="Rectangle 15"/>
                    <p:cNvSpPr>
                      <a:spLocks noChangeAspect="1" noChangeArrowheads="1"/>
                    </p:cNvSpPr>
                    <p:nvPr/>
                  </p:nvSpPr>
                  <p:spPr bwMode="auto">
                    <a:xfrm>
                      <a:off x="3037" y="7837"/>
                      <a:ext cx="5400" cy="2340"/>
                    </a:xfrm>
                    <a:prstGeom prst="rect">
                      <a:avLst/>
                    </a:prstGeom>
                    <a:solidFill>
                      <a:srgbClr val="CCFFFF">
                        <a:alpha val="50195"/>
                      </a:srgbClr>
                    </a:solidFill>
                    <a:ln w="9525">
                      <a:solidFill>
                        <a:srgbClr val="000000"/>
                      </a:solidFill>
                      <a:miter lim="800000"/>
                      <a:headEnd/>
                      <a:tailEnd/>
                    </a:ln>
                  </p:spPr>
                  <p:txBody>
                    <a:bodyPr/>
                    <a:lstStyle/>
                    <a:p>
                      <a:endParaRPr lang="en-US"/>
                    </a:p>
                  </p:txBody>
                </p:sp>
                <p:sp>
                  <p:nvSpPr>
                    <p:cNvPr id="15378" name="Rectangle 16"/>
                    <p:cNvSpPr>
                      <a:spLocks noChangeAspect="1" noChangeArrowheads="1"/>
                    </p:cNvSpPr>
                    <p:nvPr/>
                  </p:nvSpPr>
                  <p:spPr bwMode="auto">
                    <a:xfrm>
                      <a:off x="6997" y="8197"/>
                      <a:ext cx="1080" cy="1620"/>
                    </a:xfrm>
                    <a:prstGeom prst="rect">
                      <a:avLst/>
                    </a:prstGeom>
                    <a:solidFill>
                      <a:srgbClr val="C0C0C0"/>
                    </a:solidFill>
                    <a:ln w="12700">
                      <a:solidFill>
                        <a:srgbClr val="000000"/>
                      </a:solidFill>
                      <a:miter lim="800000"/>
                      <a:headEnd/>
                      <a:tailEnd/>
                    </a:ln>
                  </p:spPr>
                  <p:txBody>
                    <a:bodyPr/>
                    <a:lstStyle/>
                    <a:p>
                      <a:endParaRPr lang="en-US"/>
                    </a:p>
                  </p:txBody>
                </p:sp>
                <p:sp>
                  <p:nvSpPr>
                    <p:cNvPr id="15379" name="Rectangle 17"/>
                    <p:cNvSpPr>
                      <a:spLocks noChangeAspect="1" noChangeArrowheads="1"/>
                    </p:cNvSpPr>
                    <p:nvPr/>
                  </p:nvSpPr>
                  <p:spPr bwMode="auto">
                    <a:xfrm>
                      <a:off x="5197" y="8197"/>
                      <a:ext cx="1080" cy="1620"/>
                    </a:xfrm>
                    <a:prstGeom prst="rect">
                      <a:avLst/>
                    </a:prstGeom>
                    <a:solidFill>
                      <a:srgbClr val="C0C0C0"/>
                    </a:solidFill>
                    <a:ln w="12700">
                      <a:solidFill>
                        <a:srgbClr val="000000"/>
                      </a:solidFill>
                      <a:miter lim="800000"/>
                      <a:headEnd/>
                      <a:tailEnd/>
                    </a:ln>
                  </p:spPr>
                  <p:txBody>
                    <a:bodyPr/>
                    <a:lstStyle/>
                    <a:p>
                      <a:endParaRPr lang="en-US"/>
                    </a:p>
                  </p:txBody>
                </p:sp>
                <p:sp>
                  <p:nvSpPr>
                    <p:cNvPr id="15380" name="Rectangle 18"/>
                    <p:cNvSpPr>
                      <a:spLocks noChangeAspect="1" noChangeArrowheads="1"/>
                    </p:cNvSpPr>
                    <p:nvPr/>
                  </p:nvSpPr>
                  <p:spPr bwMode="auto">
                    <a:xfrm>
                      <a:off x="3397" y="8197"/>
                      <a:ext cx="1080" cy="1620"/>
                    </a:xfrm>
                    <a:prstGeom prst="rect">
                      <a:avLst/>
                    </a:prstGeom>
                    <a:solidFill>
                      <a:srgbClr val="C0C0C0"/>
                    </a:solidFill>
                    <a:ln w="12700">
                      <a:solidFill>
                        <a:srgbClr val="000000"/>
                      </a:solidFill>
                      <a:miter lim="800000"/>
                      <a:headEnd/>
                      <a:tailEnd/>
                    </a:ln>
                  </p:spPr>
                  <p:txBody>
                    <a:bodyPr/>
                    <a:lstStyle/>
                    <a:p>
                      <a:endParaRPr lang="en-US"/>
                    </a:p>
                  </p:txBody>
                </p:sp>
                <p:sp>
                  <p:nvSpPr>
                    <p:cNvPr id="15381" name="Text Box 19"/>
                    <p:cNvSpPr txBox="1">
                      <a:spLocks noChangeAspect="1" noChangeArrowheads="1"/>
                    </p:cNvSpPr>
                    <p:nvPr/>
                  </p:nvSpPr>
                  <p:spPr bwMode="auto">
                    <a:xfrm>
                      <a:off x="3037" y="8227"/>
                      <a:ext cx="1800" cy="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ctr" eaLnBrk="1" hangingPunct="1"/>
                      <a:r>
                        <a:rPr lang="fr-FR" sz="2000" b="1"/>
                        <a:t>Modulo</a:t>
                      </a:r>
                    </a:p>
                    <a:p>
                      <a:pPr algn="ctr" eaLnBrk="1" hangingPunct="1"/>
                      <a:endParaRPr lang="fr-FR" sz="2000" b="1"/>
                    </a:p>
                    <a:p>
                      <a:pPr algn="ctr" eaLnBrk="1" hangingPunct="1"/>
                      <a:r>
                        <a:rPr lang="fr-FR" sz="2000" b="1"/>
                        <a:t>2</a:t>
                      </a:r>
                      <a:r>
                        <a:rPr lang="fr-FR" sz="2000" b="1" baseline="30000"/>
                        <a:t>16</a:t>
                      </a:r>
                      <a:endParaRPr lang="fr-FR" sz="2000" b="1"/>
                    </a:p>
                  </p:txBody>
                </p:sp>
                <p:sp>
                  <p:nvSpPr>
                    <p:cNvPr id="15382" name="Text Box 20"/>
                    <p:cNvSpPr txBox="1">
                      <a:spLocks noChangeAspect="1" noChangeArrowheads="1"/>
                    </p:cNvSpPr>
                    <p:nvPr/>
                  </p:nvSpPr>
                  <p:spPr bwMode="auto">
                    <a:xfrm>
                      <a:off x="4837" y="8227"/>
                      <a:ext cx="1800" cy="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ctr" eaLnBrk="1" hangingPunct="1"/>
                      <a:r>
                        <a:rPr lang="fr-FR" sz="2000" b="1"/>
                        <a:t>Modulo</a:t>
                      </a:r>
                    </a:p>
                    <a:p>
                      <a:pPr algn="ctr" eaLnBrk="1" hangingPunct="1"/>
                      <a:endParaRPr lang="fr-FR" sz="2000" b="1"/>
                    </a:p>
                    <a:p>
                      <a:pPr algn="ctr" eaLnBrk="1" hangingPunct="1"/>
                      <a:r>
                        <a:rPr lang="fr-FR" sz="2000" b="1"/>
                        <a:t>2</a:t>
                      </a:r>
                      <a:r>
                        <a:rPr lang="fr-FR" sz="2000" b="1" baseline="30000"/>
                        <a:t>16</a:t>
                      </a:r>
                      <a:r>
                        <a:rPr lang="fr-FR" sz="2000" b="1"/>
                        <a:t>-1</a:t>
                      </a:r>
                    </a:p>
                  </p:txBody>
                </p:sp>
                <p:sp>
                  <p:nvSpPr>
                    <p:cNvPr id="15383" name="Text Box 21"/>
                    <p:cNvSpPr txBox="1">
                      <a:spLocks noChangeAspect="1" noChangeArrowheads="1"/>
                    </p:cNvSpPr>
                    <p:nvPr/>
                  </p:nvSpPr>
                  <p:spPr bwMode="auto">
                    <a:xfrm>
                      <a:off x="6637" y="8227"/>
                      <a:ext cx="1800" cy="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ctr" eaLnBrk="1" hangingPunct="1"/>
                      <a:r>
                        <a:rPr lang="fr-FR" sz="2000" b="1"/>
                        <a:t>Modulo</a:t>
                      </a:r>
                    </a:p>
                    <a:p>
                      <a:pPr algn="ctr" eaLnBrk="1" hangingPunct="1"/>
                      <a:endParaRPr lang="fr-FR" sz="2000" b="1"/>
                    </a:p>
                    <a:p>
                      <a:pPr algn="ctr" eaLnBrk="1" hangingPunct="1"/>
                      <a:r>
                        <a:rPr lang="fr-FR" sz="2000" b="1"/>
                        <a:t>2</a:t>
                      </a:r>
                      <a:r>
                        <a:rPr lang="fr-FR" sz="2000" b="1" baseline="30000"/>
                        <a:t>15</a:t>
                      </a:r>
                      <a:r>
                        <a:rPr lang="fr-FR" sz="2000" b="1"/>
                        <a:t>-1</a:t>
                      </a:r>
                    </a:p>
                  </p:txBody>
                </p:sp>
                <p:sp>
                  <p:nvSpPr>
                    <p:cNvPr id="15384" name="Line 22"/>
                    <p:cNvSpPr>
                      <a:spLocks noChangeAspect="1" noChangeShapeType="1"/>
                    </p:cNvSpPr>
                    <p:nvPr/>
                  </p:nvSpPr>
                  <p:spPr bwMode="auto">
                    <a:xfrm>
                      <a:off x="5017" y="7467"/>
                      <a:ext cx="0" cy="360"/>
                    </a:xfrm>
                    <a:prstGeom prst="line">
                      <a:avLst/>
                    </a:prstGeom>
                    <a:noFill/>
                    <a:ln w="158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85" name="Line 23"/>
                    <p:cNvSpPr>
                      <a:spLocks noChangeAspect="1" noChangeShapeType="1"/>
                    </p:cNvSpPr>
                    <p:nvPr/>
                  </p:nvSpPr>
                  <p:spPr bwMode="auto">
                    <a:xfrm>
                      <a:off x="5737" y="7287"/>
                      <a:ext cx="0" cy="910"/>
                    </a:xfrm>
                    <a:prstGeom prst="line">
                      <a:avLst/>
                    </a:prstGeom>
                    <a:noFill/>
                    <a:ln w="158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86" name="Line 24"/>
                    <p:cNvSpPr>
                      <a:spLocks noChangeAspect="1" noChangeShapeType="1"/>
                    </p:cNvSpPr>
                    <p:nvPr/>
                  </p:nvSpPr>
                  <p:spPr bwMode="auto">
                    <a:xfrm>
                      <a:off x="3937" y="7297"/>
                      <a:ext cx="0" cy="910"/>
                    </a:xfrm>
                    <a:prstGeom prst="line">
                      <a:avLst/>
                    </a:prstGeom>
                    <a:noFill/>
                    <a:ln w="158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87" name="Line 25"/>
                    <p:cNvSpPr>
                      <a:spLocks noChangeAspect="1" noChangeShapeType="1"/>
                    </p:cNvSpPr>
                    <p:nvPr/>
                  </p:nvSpPr>
                  <p:spPr bwMode="auto">
                    <a:xfrm>
                      <a:off x="7537" y="7287"/>
                      <a:ext cx="0" cy="910"/>
                    </a:xfrm>
                    <a:prstGeom prst="line">
                      <a:avLst/>
                    </a:prstGeom>
                    <a:noFill/>
                    <a:ln w="158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88" name="Text Box 26"/>
                    <p:cNvSpPr txBox="1">
                      <a:spLocks noChangeAspect="1" noChangeArrowheads="1"/>
                    </p:cNvSpPr>
                    <p:nvPr/>
                  </p:nvSpPr>
                  <p:spPr bwMode="auto">
                    <a:xfrm>
                      <a:off x="7537" y="7297"/>
                      <a:ext cx="7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eaLnBrk="1" hangingPunct="1"/>
                      <a:r>
                        <a:rPr lang="fr-FR" sz="2000"/>
                        <a:t>a</a:t>
                      </a:r>
                      <a:r>
                        <a:rPr lang="fr-FR" sz="2000" baseline="-25000"/>
                        <a:t>3</a:t>
                      </a:r>
                      <a:endParaRPr lang="fr-FR" sz="2000"/>
                    </a:p>
                  </p:txBody>
                </p:sp>
                <p:sp>
                  <p:nvSpPr>
                    <p:cNvPr id="15389" name="Text Box 27"/>
                    <p:cNvSpPr txBox="1">
                      <a:spLocks noChangeAspect="1" noChangeArrowheads="1"/>
                    </p:cNvSpPr>
                    <p:nvPr/>
                  </p:nvSpPr>
                  <p:spPr bwMode="auto">
                    <a:xfrm>
                      <a:off x="3937" y="7297"/>
                      <a:ext cx="7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eaLnBrk="1" hangingPunct="1"/>
                      <a:r>
                        <a:rPr lang="fr-FR" sz="2000"/>
                        <a:t>a</a:t>
                      </a:r>
                      <a:r>
                        <a:rPr lang="fr-FR" sz="2000" baseline="-25000"/>
                        <a:t>1</a:t>
                      </a:r>
                      <a:endParaRPr lang="fr-FR" sz="2000"/>
                    </a:p>
                  </p:txBody>
                </p:sp>
                <p:sp>
                  <p:nvSpPr>
                    <p:cNvPr id="15390" name="Line 28"/>
                    <p:cNvSpPr>
                      <a:spLocks noChangeAspect="1" noChangeShapeType="1"/>
                    </p:cNvSpPr>
                    <p:nvPr/>
                  </p:nvSpPr>
                  <p:spPr bwMode="auto">
                    <a:xfrm>
                      <a:off x="3937" y="9919"/>
                      <a:ext cx="0" cy="900"/>
                    </a:xfrm>
                    <a:prstGeom prst="line">
                      <a:avLst/>
                    </a:prstGeom>
                    <a:noFill/>
                    <a:ln w="158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91" name="Line 29"/>
                    <p:cNvSpPr>
                      <a:spLocks noChangeAspect="1" noChangeShapeType="1"/>
                    </p:cNvSpPr>
                    <p:nvPr/>
                  </p:nvSpPr>
                  <p:spPr bwMode="auto">
                    <a:xfrm>
                      <a:off x="7537" y="9913"/>
                      <a:ext cx="0" cy="900"/>
                    </a:xfrm>
                    <a:prstGeom prst="line">
                      <a:avLst/>
                    </a:prstGeom>
                    <a:noFill/>
                    <a:ln w="158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92" name="Line 30"/>
                    <p:cNvSpPr>
                      <a:spLocks noChangeAspect="1" noChangeShapeType="1"/>
                    </p:cNvSpPr>
                    <p:nvPr/>
                  </p:nvSpPr>
                  <p:spPr bwMode="auto">
                    <a:xfrm>
                      <a:off x="5737" y="9913"/>
                      <a:ext cx="0" cy="900"/>
                    </a:xfrm>
                    <a:prstGeom prst="line">
                      <a:avLst/>
                    </a:prstGeom>
                    <a:noFill/>
                    <a:ln w="158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sp>
              <p:nvSpPr>
                <p:cNvPr id="15372" name="Text Box 31"/>
                <p:cNvSpPr txBox="1">
                  <a:spLocks noChangeAspect="1" noChangeArrowheads="1"/>
                </p:cNvSpPr>
                <p:nvPr/>
              </p:nvSpPr>
              <p:spPr bwMode="auto">
                <a:xfrm>
                  <a:off x="2857" y="11425"/>
                  <a:ext cx="594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eaLnBrk="1" hangingPunct="1"/>
                  <a:endParaRPr lang="en-US"/>
                </a:p>
              </p:txBody>
            </p:sp>
          </p:grpSp>
        </p:grpSp>
      </p:grpSp>
      <p:sp>
        <p:nvSpPr>
          <p:cNvPr id="15366" name="Text Box 32"/>
          <p:cNvSpPr txBox="1">
            <a:spLocks noChangeArrowheads="1"/>
          </p:cNvSpPr>
          <p:nvPr/>
        </p:nvSpPr>
        <p:spPr bwMode="auto">
          <a:xfrm>
            <a:off x="735013" y="1936750"/>
            <a:ext cx="441325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r>
              <a:rPr lang="en-US" sz="2000"/>
              <a:t>Ce projet a pour but de concevoir un opérateur capable d’exponentier avec de grand nombre. Ces techniques sont très précieuses pour des techniques de chiffrement en cryptographie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59396"/>
                                        </p:tgtEl>
                                        <p:attrNameLst>
                                          <p:attrName>style.visibility</p:attrName>
                                        </p:attrNameLst>
                                      </p:cBhvr>
                                      <p:to>
                                        <p:strVal val="visible"/>
                                      </p:to>
                                    </p:set>
                                    <p:animEffect transition="in" filter="dissolve">
                                      <p:cBhvr>
                                        <p:cTn id="7" dur="500"/>
                                        <p:tgtEl>
                                          <p:spTgt spid="59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971550" y="4341813"/>
            <a:ext cx="4191000" cy="14478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16387" name="Rectangle 3"/>
          <p:cNvSpPr>
            <a:spLocks noGrp="1" noChangeArrowheads="1"/>
          </p:cNvSpPr>
          <p:nvPr>
            <p:ph type="title"/>
          </p:nvPr>
        </p:nvSpPr>
        <p:spPr>
          <a:xfrm>
            <a:off x="1908176" y="476250"/>
            <a:ext cx="3816350" cy="1143000"/>
          </a:xfrm>
          <a:noFill/>
        </p:spPr>
        <p:txBody>
          <a:bodyPr/>
          <a:lstStyle/>
          <a:p>
            <a:r>
              <a:rPr lang="fr-FR" sz="2800" b="1" dirty="0" smtClean="0"/>
              <a:t>Filtre numérique programmable</a:t>
            </a:r>
          </a:p>
        </p:txBody>
      </p:sp>
      <p:sp>
        <p:nvSpPr>
          <p:cNvPr id="16388" name="Rectangle 4"/>
          <p:cNvSpPr>
            <a:spLocks noGrp="1" noChangeArrowheads="1"/>
          </p:cNvSpPr>
          <p:nvPr>
            <p:ph type="body" idx="1"/>
          </p:nvPr>
        </p:nvSpPr>
        <p:spPr>
          <a:xfrm>
            <a:off x="457200" y="1746250"/>
            <a:ext cx="7772400" cy="4114800"/>
          </a:xfrm>
          <a:noFill/>
        </p:spPr>
        <p:txBody>
          <a:bodyPr/>
          <a:lstStyle/>
          <a:p>
            <a:pPr>
              <a:buFontTx/>
              <a:buNone/>
            </a:pPr>
            <a:r>
              <a:rPr lang="fr-FR" sz="2000" smtClean="0"/>
              <a:t>	</a:t>
            </a:r>
            <a:r>
              <a:rPr lang="fr-FR" sz="2400" smtClean="0"/>
              <a:t>Ce filtre numérique a pour objet le filtrage d’une séquence vidéo en temps réel. Ce filtre sera programmable. La signal de synchro vidéo permettra la synchronisation du filtre avec les trames et les lignes du signal vidéo.</a:t>
            </a:r>
            <a:endParaRPr lang="fr-FR" sz="3600" smtClean="0"/>
          </a:p>
          <a:p>
            <a:r>
              <a:rPr lang="fr-FR" sz="2800" smtClean="0"/>
              <a:t>Filtre numérique programmable bidimensionnel</a:t>
            </a:r>
          </a:p>
          <a:p>
            <a:r>
              <a:rPr lang="fr-FR" sz="2800" smtClean="0"/>
              <a:t>Prototypage sur carte spécifique</a:t>
            </a:r>
          </a:p>
        </p:txBody>
      </p:sp>
      <p:pic>
        <p:nvPicPr>
          <p:cNvPr id="16389" name="Picture 5" descr="filtre_ams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525" y="3860800"/>
            <a:ext cx="2962275" cy="267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6" descr="fip18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750" y="4422775"/>
            <a:ext cx="1295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1" name="Picture 7" descr="fip18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9350" y="4422775"/>
            <a:ext cx="1295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2" name="Picture 8" descr="fip18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0950" y="4422775"/>
            <a:ext cx="1295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noFill/>
        </p:spPr>
        <p:txBody>
          <a:bodyPr/>
          <a:lstStyle/>
          <a:p>
            <a:r>
              <a:rPr lang="en-US" sz="2800" b="1" smtClean="0"/>
              <a:t>Filtre à échantillonnage non uniforme</a:t>
            </a:r>
          </a:p>
        </p:txBody>
      </p:sp>
      <p:sp>
        <p:nvSpPr>
          <p:cNvPr id="17411" name="Rectangle 3"/>
          <p:cNvSpPr>
            <a:spLocks noChangeArrowheads="1"/>
          </p:cNvSpPr>
          <p:nvPr/>
        </p:nvSpPr>
        <p:spPr bwMode="auto">
          <a:xfrm>
            <a:off x="160338" y="1908175"/>
            <a:ext cx="8821737"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just">
              <a:spcBef>
                <a:spcPct val="20000"/>
              </a:spcBef>
              <a:buFontTx/>
              <a:buChar char="•"/>
              <a:tabLst>
                <a:tab pos="898525" algn="l"/>
                <a:tab pos="1431925" algn="l"/>
              </a:tabLst>
            </a:pPr>
            <a:r>
              <a:rPr lang="en-US" sz="2200">
                <a:latin typeface="Arial" charset="0"/>
              </a:rPr>
              <a:t>Contexte : </a:t>
            </a:r>
            <a:r>
              <a:rPr lang="en-US" sz="1800">
                <a:latin typeface="Arial" charset="0"/>
              </a:rPr>
              <a:t>Systèmes embarqués autonomes et objets communicants</a:t>
            </a:r>
          </a:p>
          <a:p>
            <a:pPr marL="342900" indent="-342900" algn="just">
              <a:spcBef>
                <a:spcPct val="20000"/>
              </a:spcBef>
              <a:tabLst>
                <a:tab pos="898525" algn="l"/>
                <a:tab pos="1431925" algn="l"/>
              </a:tabLst>
            </a:pPr>
            <a:r>
              <a:rPr lang="en-US" sz="2200">
                <a:latin typeface="Arial" charset="0"/>
              </a:rPr>
              <a:t>		</a:t>
            </a:r>
            <a:r>
              <a:rPr lang="en-US" sz="1600">
                <a:latin typeface="Arial" charset="0"/>
              </a:rPr>
              <a:t>Objectif : réduire la consommation d’au moins un ordre de grandeur</a:t>
            </a:r>
          </a:p>
          <a:p>
            <a:pPr marL="342900" indent="-342900" algn="just">
              <a:spcBef>
                <a:spcPct val="20000"/>
              </a:spcBef>
              <a:tabLst>
                <a:tab pos="898525" algn="l"/>
                <a:tab pos="1431925" algn="l"/>
              </a:tabLst>
            </a:pPr>
            <a:endParaRPr lang="en-US" sz="1000" b="1">
              <a:latin typeface="Arial" charset="0"/>
            </a:endParaRPr>
          </a:p>
          <a:p>
            <a:pPr marL="342900" indent="-342900" algn="just">
              <a:spcBef>
                <a:spcPct val="20000"/>
              </a:spcBef>
              <a:buFontTx/>
              <a:buChar char="•"/>
              <a:tabLst>
                <a:tab pos="898525" algn="l"/>
                <a:tab pos="1431925" algn="l"/>
              </a:tabLst>
            </a:pPr>
            <a:r>
              <a:rPr lang="en-US" sz="2200">
                <a:latin typeface="Arial" charset="0"/>
              </a:rPr>
              <a:t>Objectif : </a:t>
            </a:r>
            <a:r>
              <a:rPr lang="en-US" sz="1800">
                <a:latin typeface="Arial" charset="0"/>
              </a:rPr>
              <a:t>Concevoir un filtre à échantillonnage non uniforme</a:t>
            </a:r>
          </a:p>
          <a:p>
            <a:pPr marL="342900" indent="-342900" algn="just">
              <a:spcBef>
                <a:spcPct val="20000"/>
              </a:spcBef>
              <a:tabLst>
                <a:tab pos="898525" algn="l"/>
                <a:tab pos="1431925" algn="l"/>
              </a:tabLst>
            </a:pPr>
            <a:r>
              <a:rPr lang="en-US" sz="2200">
                <a:latin typeface="Arial" charset="0"/>
              </a:rPr>
              <a:t>		</a:t>
            </a:r>
            <a:r>
              <a:rPr lang="en-US" sz="1600">
                <a:latin typeface="Arial" charset="0"/>
              </a:rPr>
              <a:t>On utilise une chaîne dont les données sont traitées que lorsqu’il y a des évènements</a:t>
            </a:r>
          </a:p>
          <a:p>
            <a:pPr marL="342900" indent="-342900" algn="just">
              <a:spcBef>
                <a:spcPct val="20000"/>
              </a:spcBef>
              <a:tabLst>
                <a:tab pos="898525" algn="l"/>
                <a:tab pos="1431925" algn="l"/>
              </a:tabLst>
            </a:pPr>
            <a:r>
              <a:rPr lang="en-US" sz="1600">
                <a:latin typeface="Arial" charset="0"/>
              </a:rPr>
              <a:t>			- Conception sans horloge</a:t>
            </a:r>
          </a:p>
          <a:p>
            <a:pPr marL="342900" indent="-342900" algn="just">
              <a:spcBef>
                <a:spcPct val="20000"/>
              </a:spcBef>
              <a:tabLst>
                <a:tab pos="898525" algn="l"/>
                <a:tab pos="1431925" algn="l"/>
              </a:tabLst>
            </a:pPr>
            <a:r>
              <a:rPr lang="en-US" sz="1600">
                <a:latin typeface="Arial" charset="0"/>
              </a:rPr>
              <a:t>			- Echantillonnage non uniforme</a:t>
            </a:r>
          </a:p>
        </p:txBody>
      </p:sp>
      <p:sp>
        <p:nvSpPr>
          <p:cNvPr id="17412" name="AutoShape 4"/>
          <p:cNvSpPr>
            <a:spLocks noChangeArrowheads="1"/>
          </p:cNvSpPr>
          <p:nvPr/>
        </p:nvSpPr>
        <p:spPr bwMode="auto">
          <a:xfrm>
            <a:off x="611188" y="2376488"/>
            <a:ext cx="495300" cy="269875"/>
          </a:xfrm>
          <a:prstGeom prst="rightArrow">
            <a:avLst>
              <a:gd name="adj1" fmla="val 50000"/>
              <a:gd name="adj2" fmla="val 45882"/>
            </a:avLst>
          </a:prstGeom>
          <a:solidFill>
            <a:srgbClr val="FFCC99"/>
          </a:solidFill>
          <a:ln w="9525">
            <a:solidFill>
              <a:schemeClr val="tx1"/>
            </a:solidFill>
            <a:miter lim="800000"/>
            <a:headEnd/>
            <a:tailEnd/>
          </a:ln>
        </p:spPr>
        <p:txBody>
          <a:bodyPr wrap="none" anchor="ctr"/>
          <a:lstStyle/>
          <a:p>
            <a:endParaRPr lang="en-US"/>
          </a:p>
        </p:txBody>
      </p:sp>
      <p:sp>
        <p:nvSpPr>
          <p:cNvPr id="17413" name="AutoShape 5"/>
          <p:cNvSpPr>
            <a:spLocks noChangeArrowheads="1"/>
          </p:cNvSpPr>
          <p:nvPr/>
        </p:nvSpPr>
        <p:spPr bwMode="auto">
          <a:xfrm flipV="1">
            <a:off x="1331913" y="3671888"/>
            <a:ext cx="269875" cy="225425"/>
          </a:xfrm>
          <a:custGeom>
            <a:avLst/>
            <a:gdLst>
              <a:gd name="T0" fmla="*/ 24237849 w 21600"/>
              <a:gd name="T1" fmla="*/ 0 h 21600"/>
              <a:gd name="T2" fmla="*/ 24237849 w 21600"/>
              <a:gd name="T3" fmla="*/ 13819961 h 21600"/>
              <a:gd name="T4" fmla="*/ 3904666 w 21600"/>
              <a:gd name="T5" fmla="*/ 24552675 h 21600"/>
              <a:gd name="T6" fmla="*/ 42128937 w 21600"/>
              <a:gd name="T7" fmla="*/ 6910038 h 21600"/>
              <a:gd name="T8" fmla="*/ 0 60000 65536"/>
              <a:gd name="T9" fmla="*/ 0 60000 65536"/>
              <a:gd name="T10" fmla="*/ 0 60000 65536"/>
              <a:gd name="T11" fmla="*/ 0 60000 65536"/>
              <a:gd name="T12" fmla="*/ 12427 w 21600"/>
              <a:gd name="T13" fmla="*/ 4121 h 21600"/>
              <a:gd name="T14" fmla="*/ 18645 w 21600"/>
              <a:gd name="T15" fmla="*/ 8037 h 21600"/>
            </a:gdLst>
            <a:ahLst/>
            <a:cxnLst>
              <a:cxn ang="T8">
                <a:pos x="T0" y="T1"/>
              </a:cxn>
              <a:cxn ang="T9">
                <a:pos x="T2" y="T3"/>
              </a:cxn>
              <a:cxn ang="T10">
                <a:pos x="T4" y="T5"/>
              </a:cxn>
              <a:cxn ang="T11">
                <a:pos x="T6" y="T7"/>
              </a:cxn>
            </a:cxnLst>
            <a:rect l="T12" t="T13" r="T14" b="T15"/>
            <a:pathLst>
              <a:path w="21600" h="21600">
                <a:moveTo>
                  <a:pt x="21600" y="6079"/>
                </a:moveTo>
                <a:lnTo>
                  <a:pt x="12427" y="0"/>
                </a:lnTo>
                <a:lnTo>
                  <a:pt x="12427" y="4121"/>
                </a:lnTo>
                <a:cubicBezTo>
                  <a:pt x="5564" y="4121"/>
                  <a:pt x="0" y="7719"/>
                  <a:pt x="0" y="12158"/>
                </a:cubicBezTo>
                <a:lnTo>
                  <a:pt x="0" y="21600"/>
                </a:lnTo>
                <a:lnTo>
                  <a:pt x="4003" y="21600"/>
                </a:lnTo>
                <a:lnTo>
                  <a:pt x="4003" y="12158"/>
                </a:lnTo>
                <a:cubicBezTo>
                  <a:pt x="4003" y="9882"/>
                  <a:pt x="7775" y="8037"/>
                  <a:pt x="12427" y="8037"/>
                </a:cubicBezTo>
                <a:lnTo>
                  <a:pt x="12427" y="12158"/>
                </a:lnTo>
                <a:lnTo>
                  <a:pt x="21600" y="6079"/>
                </a:lnTo>
                <a:close/>
              </a:path>
            </a:pathLst>
          </a:custGeom>
          <a:solidFill>
            <a:srgbClr val="FFCC99"/>
          </a:solidFill>
          <a:ln w="9525">
            <a:solidFill>
              <a:schemeClr val="tx1"/>
            </a:solidFill>
            <a:miter lim="800000"/>
            <a:headEnd/>
            <a:tailEnd/>
          </a:ln>
        </p:spPr>
        <p:txBody>
          <a:bodyPr wrap="none" anchor="ctr"/>
          <a:lstStyle/>
          <a:p>
            <a:endParaRPr lang="en-US"/>
          </a:p>
        </p:txBody>
      </p:sp>
      <p:grpSp>
        <p:nvGrpSpPr>
          <p:cNvPr id="2" name="Group 6"/>
          <p:cNvGrpSpPr>
            <a:grpSpLocks/>
          </p:cNvGrpSpPr>
          <p:nvPr/>
        </p:nvGrpSpPr>
        <p:grpSpPr bwMode="auto">
          <a:xfrm>
            <a:off x="323850" y="4437063"/>
            <a:ext cx="4495800" cy="1304925"/>
            <a:chOff x="1945" y="3067"/>
            <a:chExt cx="3834" cy="822"/>
          </a:xfrm>
        </p:grpSpPr>
        <p:grpSp>
          <p:nvGrpSpPr>
            <p:cNvPr id="17459" name="Group 7"/>
            <p:cNvGrpSpPr>
              <a:grpSpLocks/>
            </p:cNvGrpSpPr>
            <p:nvPr/>
          </p:nvGrpSpPr>
          <p:grpSpPr bwMode="auto">
            <a:xfrm>
              <a:off x="2242" y="3181"/>
              <a:ext cx="2793" cy="651"/>
              <a:chOff x="2242" y="3181"/>
              <a:chExt cx="2793" cy="651"/>
            </a:xfrm>
          </p:grpSpPr>
          <p:sp>
            <p:nvSpPr>
              <p:cNvPr id="17472" name="Rectangle 8"/>
              <p:cNvSpPr>
                <a:spLocks noChangeArrowheads="1"/>
              </p:cNvSpPr>
              <p:nvPr/>
            </p:nvSpPr>
            <p:spPr bwMode="auto">
              <a:xfrm>
                <a:off x="3590" y="3435"/>
                <a:ext cx="1445" cy="397"/>
              </a:xfrm>
              <a:prstGeom prst="rect">
                <a:avLst/>
              </a:prstGeom>
              <a:solidFill>
                <a:srgbClr val="CCFFCC"/>
              </a:solidFill>
              <a:ln w="9525">
                <a:solidFill>
                  <a:schemeClr val="tx1"/>
                </a:solidFill>
                <a:miter lim="800000"/>
                <a:headEnd/>
                <a:tailEnd/>
              </a:ln>
            </p:spPr>
            <p:txBody>
              <a:bodyPr wrap="none" anchor="ctr"/>
              <a:lstStyle/>
              <a:p>
                <a:pPr algn="ctr" eaLnBrk="1" hangingPunct="1"/>
                <a:r>
                  <a:rPr lang="en-GB" sz="1400">
                    <a:latin typeface="Arial" charset="0"/>
                  </a:rPr>
                  <a:t>Asynchronous Digital </a:t>
                </a:r>
              </a:p>
              <a:p>
                <a:pPr algn="ctr" eaLnBrk="1" hangingPunct="1"/>
                <a:r>
                  <a:rPr lang="en-GB" sz="1400">
                    <a:latin typeface="Arial" charset="0"/>
                  </a:rPr>
                  <a:t>Signal Processing</a:t>
                </a:r>
              </a:p>
            </p:txBody>
          </p:sp>
          <p:sp>
            <p:nvSpPr>
              <p:cNvPr id="17473" name="Text Box 9"/>
              <p:cNvSpPr txBox="1">
                <a:spLocks noChangeArrowheads="1"/>
              </p:cNvSpPr>
              <p:nvPr/>
            </p:nvSpPr>
            <p:spPr bwMode="auto">
              <a:xfrm>
                <a:off x="2242" y="3181"/>
                <a:ext cx="7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ctr" eaLnBrk="1" hangingPunct="1"/>
                <a:r>
                  <a:rPr lang="en-GB" sz="1800">
                    <a:latin typeface="Arial" charset="0"/>
                  </a:rPr>
                  <a:t>Analog</a:t>
                </a:r>
              </a:p>
            </p:txBody>
          </p:sp>
        </p:grpSp>
        <p:grpSp>
          <p:nvGrpSpPr>
            <p:cNvPr id="17460" name="Group 10"/>
            <p:cNvGrpSpPr>
              <a:grpSpLocks/>
            </p:cNvGrpSpPr>
            <p:nvPr/>
          </p:nvGrpSpPr>
          <p:grpSpPr bwMode="auto">
            <a:xfrm>
              <a:off x="1945" y="3067"/>
              <a:ext cx="3834" cy="822"/>
              <a:chOff x="1945" y="3067"/>
              <a:chExt cx="3834" cy="822"/>
            </a:xfrm>
          </p:grpSpPr>
          <p:sp>
            <p:nvSpPr>
              <p:cNvPr id="17461" name="Rectangle 11"/>
              <p:cNvSpPr>
                <a:spLocks noChangeArrowheads="1"/>
              </p:cNvSpPr>
              <p:nvPr/>
            </p:nvSpPr>
            <p:spPr bwMode="auto">
              <a:xfrm>
                <a:off x="2541" y="3435"/>
                <a:ext cx="680" cy="397"/>
              </a:xfrm>
              <a:prstGeom prst="rect">
                <a:avLst/>
              </a:prstGeom>
              <a:solidFill>
                <a:srgbClr val="CCFFCC"/>
              </a:solidFill>
              <a:ln w="9525">
                <a:solidFill>
                  <a:schemeClr val="tx1"/>
                </a:solidFill>
                <a:miter lim="800000"/>
                <a:headEnd/>
                <a:tailEnd/>
              </a:ln>
            </p:spPr>
            <p:txBody>
              <a:bodyPr wrap="none" anchor="ctr"/>
              <a:lstStyle/>
              <a:p>
                <a:pPr algn="ctr" eaLnBrk="1" hangingPunct="1"/>
                <a:r>
                  <a:rPr lang="en-GB" sz="1600">
                    <a:latin typeface="Arial" charset="0"/>
                  </a:rPr>
                  <a:t>A-ADC</a:t>
                </a:r>
              </a:p>
            </p:txBody>
          </p:sp>
          <p:cxnSp>
            <p:nvCxnSpPr>
              <p:cNvPr id="17462" name="AutoShape 12"/>
              <p:cNvCxnSpPr>
                <a:cxnSpLocks noChangeShapeType="1"/>
                <a:stCxn id="17461" idx="3"/>
                <a:endCxn id="17472" idx="1"/>
              </p:cNvCxnSpPr>
              <p:nvPr/>
            </p:nvCxnSpPr>
            <p:spPr bwMode="auto">
              <a:xfrm>
                <a:off x="3221" y="3634"/>
                <a:ext cx="369" cy="0"/>
              </a:xfrm>
              <a:prstGeom prst="straightConnector1">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7463" name="Freeform 13"/>
              <p:cNvSpPr>
                <a:spLocks/>
              </p:cNvSpPr>
              <p:nvPr/>
            </p:nvSpPr>
            <p:spPr bwMode="auto">
              <a:xfrm>
                <a:off x="1945" y="3492"/>
                <a:ext cx="595" cy="235"/>
              </a:xfrm>
              <a:custGeom>
                <a:avLst/>
                <a:gdLst>
                  <a:gd name="T0" fmla="*/ 0 w 766"/>
                  <a:gd name="T1" fmla="*/ 75 h 434"/>
                  <a:gd name="T2" fmla="*/ 69 w 766"/>
                  <a:gd name="T3" fmla="*/ 8 h 434"/>
                  <a:gd name="T4" fmla="*/ 137 w 766"/>
                  <a:gd name="T5" fmla="*/ 125 h 434"/>
                  <a:gd name="T6" fmla="*/ 205 w 766"/>
                  <a:gd name="T7" fmla="*/ 25 h 434"/>
                  <a:gd name="T8" fmla="*/ 274 w 766"/>
                  <a:gd name="T9" fmla="*/ 91 h 434"/>
                  <a:gd name="T10" fmla="*/ 377 w 766"/>
                  <a:gd name="T11" fmla="*/ 75 h 434"/>
                  <a:gd name="T12" fmla="*/ 462 w 766"/>
                  <a:gd name="T13" fmla="*/ 75 h 434"/>
                  <a:gd name="T14" fmla="*/ 0 60000 65536"/>
                  <a:gd name="T15" fmla="*/ 0 60000 65536"/>
                  <a:gd name="T16" fmla="*/ 0 60000 65536"/>
                  <a:gd name="T17" fmla="*/ 0 60000 65536"/>
                  <a:gd name="T18" fmla="*/ 0 60000 65536"/>
                  <a:gd name="T19" fmla="*/ 0 60000 65536"/>
                  <a:gd name="T20" fmla="*/ 0 60000 65536"/>
                  <a:gd name="T21" fmla="*/ 0 w 766"/>
                  <a:gd name="T22" fmla="*/ 0 h 434"/>
                  <a:gd name="T23" fmla="*/ 766 w 766"/>
                  <a:gd name="T24" fmla="*/ 434 h 4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66" h="434">
                    <a:moveTo>
                      <a:pt x="0" y="255"/>
                    </a:moveTo>
                    <a:cubicBezTo>
                      <a:pt x="38" y="127"/>
                      <a:pt x="76" y="0"/>
                      <a:pt x="114" y="28"/>
                    </a:cubicBezTo>
                    <a:cubicBezTo>
                      <a:pt x="152" y="56"/>
                      <a:pt x="189" y="416"/>
                      <a:pt x="227" y="425"/>
                    </a:cubicBezTo>
                    <a:cubicBezTo>
                      <a:pt x="265" y="434"/>
                      <a:pt x="302" y="104"/>
                      <a:pt x="340" y="85"/>
                    </a:cubicBezTo>
                    <a:cubicBezTo>
                      <a:pt x="378" y="66"/>
                      <a:pt x="407" y="283"/>
                      <a:pt x="454" y="311"/>
                    </a:cubicBezTo>
                    <a:cubicBezTo>
                      <a:pt x="501" y="339"/>
                      <a:pt x="572" y="264"/>
                      <a:pt x="624" y="255"/>
                    </a:cubicBezTo>
                    <a:cubicBezTo>
                      <a:pt x="676" y="246"/>
                      <a:pt x="742" y="255"/>
                      <a:pt x="766" y="255"/>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64" name="Text Box 14"/>
              <p:cNvSpPr txBox="1">
                <a:spLocks noChangeArrowheads="1"/>
              </p:cNvSpPr>
              <p:nvPr/>
            </p:nvSpPr>
            <p:spPr bwMode="auto">
              <a:xfrm>
                <a:off x="1950" y="3318"/>
                <a:ext cx="38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ctr" eaLnBrk="1" hangingPunct="1"/>
                <a:r>
                  <a:rPr lang="en-GB" sz="1800">
                    <a:latin typeface="Arial" charset="0"/>
                  </a:rPr>
                  <a:t>i(t)</a:t>
                </a:r>
              </a:p>
            </p:txBody>
          </p:sp>
          <p:sp>
            <p:nvSpPr>
              <p:cNvPr id="17465" name="Text Box 15"/>
              <p:cNvSpPr txBox="1">
                <a:spLocks noChangeArrowheads="1"/>
              </p:cNvSpPr>
              <p:nvPr/>
            </p:nvSpPr>
            <p:spPr bwMode="auto">
              <a:xfrm>
                <a:off x="3186" y="3379"/>
                <a:ext cx="26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ctr" eaLnBrk="1" hangingPunct="1"/>
                <a:r>
                  <a:rPr lang="en-GB" sz="1800">
                    <a:latin typeface="Arial" charset="0"/>
                  </a:rPr>
                  <a:t>i</a:t>
                </a:r>
                <a:r>
                  <a:rPr lang="en-GB" sz="1800" baseline="-25000">
                    <a:latin typeface="Arial" charset="0"/>
                  </a:rPr>
                  <a:t>k</a:t>
                </a:r>
              </a:p>
            </p:txBody>
          </p:sp>
          <p:sp>
            <p:nvSpPr>
              <p:cNvPr id="17466" name="Text Box 16"/>
              <p:cNvSpPr txBox="1">
                <a:spLocks noChangeArrowheads="1"/>
              </p:cNvSpPr>
              <p:nvPr/>
            </p:nvSpPr>
            <p:spPr bwMode="auto">
              <a:xfrm>
                <a:off x="3161" y="3658"/>
                <a:ext cx="4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ctr" eaLnBrk="1" hangingPunct="1"/>
                <a:r>
                  <a:rPr lang="en-GB" sz="1800">
                    <a:latin typeface="Arial" charset="0"/>
                  </a:rPr>
                  <a:t>dti</a:t>
                </a:r>
                <a:r>
                  <a:rPr lang="en-GB" sz="1800" baseline="-25000">
                    <a:latin typeface="Arial" charset="0"/>
                  </a:rPr>
                  <a:t>k</a:t>
                </a:r>
              </a:p>
            </p:txBody>
          </p:sp>
          <p:sp>
            <p:nvSpPr>
              <p:cNvPr id="17467" name="Text Box 17"/>
              <p:cNvSpPr txBox="1">
                <a:spLocks noChangeArrowheads="1"/>
              </p:cNvSpPr>
              <p:nvPr/>
            </p:nvSpPr>
            <p:spPr bwMode="auto">
              <a:xfrm>
                <a:off x="5347" y="3435"/>
                <a:ext cx="33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ctr" eaLnBrk="1" hangingPunct="1"/>
                <a:r>
                  <a:rPr lang="en-GB" sz="1800">
                    <a:latin typeface="Arial" charset="0"/>
                  </a:rPr>
                  <a:t>o</a:t>
                </a:r>
                <a:r>
                  <a:rPr lang="en-GB" sz="1800" baseline="-25000">
                    <a:latin typeface="Arial" charset="0"/>
                  </a:rPr>
                  <a:t>k</a:t>
                </a:r>
              </a:p>
            </p:txBody>
          </p:sp>
          <p:cxnSp>
            <p:nvCxnSpPr>
              <p:cNvPr id="17468" name="AutoShape 18"/>
              <p:cNvCxnSpPr>
                <a:cxnSpLocks noChangeShapeType="1"/>
              </p:cNvCxnSpPr>
              <p:nvPr/>
            </p:nvCxnSpPr>
            <p:spPr bwMode="auto">
              <a:xfrm>
                <a:off x="5035" y="3634"/>
                <a:ext cx="340" cy="0"/>
              </a:xfrm>
              <a:prstGeom prst="straightConnector1">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7469" name="Line 19"/>
              <p:cNvSpPr>
                <a:spLocks noChangeShapeType="1"/>
              </p:cNvSpPr>
              <p:nvPr/>
            </p:nvSpPr>
            <p:spPr bwMode="auto">
              <a:xfrm>
                <a:off x="2880" y="3067"/>
                <a:ext cx="0" cy="36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prstDash val="sysDot"/>
                    <a:round/>
                    <a:headEnd/>
                    <a:tailEnd/>
                  </a14:hiddenLine>
                </a:ext>
              </a:extLst>
            </p:spPr>
            <p:txBody>
              <a:bodyPr wrap="none" anchor="ctr"/>
              <a:lstStyle/>
              <a:p>
                <a:endParaRPr lang="en-US"/>
              </a:p>
            </p:txBody>
          </p:sp>
          <p:sp>
            <p:nvSpPr>
              <p:cNvPr id="17470" name="Text Box 20"/>
              <p:cNvSpPr txBox="1">
                <a:spLocks noChangeArrowheads="1"/>
              </p:cNvSpPr>
              <p:nvPr/>
            </p:nvSpPr>
            <p:spPr bwMode="auto">
              <a:xfrm>
                <a:off x="3414" y="3181"/>
                <a:ext cx="69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ctr" eaLnBrk="1" hangingPunct="1"/>
                <a:r>
                  <a:rPr lang="en-GB" sz="1800">
                    <a:latin typeface="Arial" charset="0"/>
                  </a:rPr>
                  <a:t>Digital</a:t>
                </a:r>
              </a:p>
            </p:txBody>
          </p:sp>
          <p:sp>
            <p:nvSpPr>
              <p:cNvPr id="17471" name="Text Box 21"/>
              <p:cNvSpPr txBox="1">
                <a:spLocks noChangeArrowheads="1"/>
              </p:cNvSpPr>
              <p:nvPr/>
            </p:nvSpPr>
            <p:spPr bwMode="auto">
              <a:xfrm>
                <a:off x="5286" y="3605"/>
                <a:ext cx="49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ctr" eaLnBrk="1" hangingPunct="1"/>
                <a:r>
                  <a:rPr lang="en-GB" sz="1800">
                    <a:latin typeface="Arial" charset="0"/>
                  </a:rPr>
                  <a:t>dto</a:t>
                </a:r>
                <a:r>
                  <a:rPr lang="en-GB" sz="1800" baseline="-25000">
                    <a:latin typeface="Arial" charset="0"/>
                  </a:rPr>
                  <a:t>k</a:t>
                </a:r>
              </a:p>
            </p:txBody>
          </p:sp>
        </p:grpSp>
      </p:grpSp>
      <p:sp>
        <p:nvSpPr>
          <p:cNvPr id="17415" name="AutoShape 22"/>
          <p:cNvSpPr>
            <a:spLocks noChangeArrowheads="1"/>
          </p:cNvSpPr>
          <p:nvPr/>
        </p:nvSpPr>
        <p:spPr bwMode="auto">
          <a:xfrm flipV="1">
            <a:off x="1331913" y="3941763"/>
            <a:ext cx="269875" cy="225425"/>
          </a:xfrm>
          <a:custGeom>
            <a:avLst/>
            <a:gdLst>
              <a:gd name="T0" fmla="*/ 24237849 w 21600"/>
              <a:gd name="T1" fmla="*/ 0 h 21600"/>
              <a:gd name="T2" fmla="*/ 24237849 w 21600"/>
              <a:gd name="T3" fmla="*/ 13819961 h 21600"/>
              <a:gd name="T4" fmla="*/ 3904666 w 21600"/>
              <a:gd name="T5" fmla="*/ 24552675 h 21600"/>
              <a:gd name="T6" fmla="*/ 42128937 w 21600"/>
              <a:gd name="T7" fmla="*/ 6910038 h 21600"/>
              <a:gd name="T8" fmla="*/ 0 60000 65536"/>
              <a:gd name="T9" fmla="*/ 0 60000 65536"/>
              <a:gd name="T10" fmla="*/ 0 60000 65536"/>
              <a:gd name="T11" fmla="*/ 0 60000 65536"/>
              <a:gd name="T12" fmla="*/ 12427 w 21600"/>
              <a:gd name="T13" fmla="*/ 4121 h 21600"/>
              <a:gd name="T14" fmla="*/ 18645 w 21600"/>
              <a:gd name="T15" fmla="*/ 8037 h 21600"/>
            </a:gdLst>
            <a:ahLst/>
            <a:cxnLst>
              <a:cxn ang="T8">
                <a:pos x="T0" y="T1"/>
              </a:cxn>
              <a:cxn ang="T9">
                <a:pos x="T2" y="T3"/>
              </a:cxn>
              <a:cxn ang="T10">
                <a:pos x="T4" y="T5"/>
              </a:cxn>
              <a:cxn ang="T11">
                <a:pos x="T6" y="T7"/>
              </a:cxn>
            </a:cxnLst>
            <a:rect l="T12" t="T13" r="T14" b="T15"/>
            <a:pathLst>
              <a:path w="21600" h="21600">
                <a:moveTo>
                  <a:pt x="21600" y="6079"/>
                </a:moveTo>
                <a:lnTo>
                  <a:pt x="12427" y="0"/>
                </a:lnTo>
                <a:lnTo>
                  <a:pt x="12427" y="4121"/>
                </a:lnTo>
                <a:cubicBezTo>
                  <a:pt x="5564" y="4121"/>
                  <a:pt x="0" y="7719"/>
                  <a:pt x="0" y="12158"/>
                </a:cubicBezTo>
                <a:lnTo>
                  <a:pt x="0" y="21600"/>
                </a:lnTo>
                <a:lnTo>
                  <a:pt x="4003" y="21600"/>
                </a:lnTo>
                <a:lnTo>
                  <a:pt x="4003" y="12158"/>
                </a:lnTo>
                <a:cubicBezTo>
                  <a:pt x="4003" y="9882"/>
                  <a:pt x="7775" y="8037"/>
                  <a:pt x="12427" y="8037"/>
                </a:cubicBezTo>
                <a:lnTo>
                  <a:pt x="12427" y="12158"/>
                </a:lnTo>
                <a:lnTo>
                  <a:pt x="21600" y="6079"/>
                </a:lnTo>
                <a:close/>
              </a:path>
            </a:pathLst>
          </a:custGeom>
          <a:solidFill>
            <a:srgbClr val="FFCC99"/>
          </a:solidFill>
          <a:ln w="9525">
            <a:solidFill>
              <a:schemeClr val="tx1"/>
            </a:solidFill>
            <a:miter lim="800000"/>
            <a:headEnd/>
            <a:tailEnd/>
          </a:ln>
        </p:spPr>
        <p:txBody>
          <a:bodyPr wrap="none" anchor="ctr"/>
          <a:lstStyle/>
          <a:p>
            <a:endParaRPr lang="en-US"/>
          </a:p>
        </p:txBody>
      </p:sp>
      <p:sp>
        <p:nvSpPr>
          <p:cNvPr id="17416" name="AutoShape 23"/>
          <p:cNvSpPr>
            <a:spLocks noChangeArrowheads="1"/>
          </p:cNvSpPr>
          <p:nvPr/>
        </p:nvSpPr>
        <p:spPr bwMode="auto">
          <a:xfrm>
            <a:off x="611188" y="3357563"/>
            <a:ext cx="495300" cy="269875"/>
          </a:xfrm>
          <a:prstGeom prst="rightArrow">
            <a:avLst>
              <a:gd name="adj1" fmla="val 50000"/>
              <a:gd name="adj2" fmla="val 45882"/>
            </a:avLst>
          </a:prstGeom>
          <a:solidFill>
            <a:srgbClr val="FFCC99"/>
          </a:solidFill>
          <a:ln w="9525">
            <a:solidFill>
              <a:schemeClr val="tx1"/>
            </a:solidFill>
            <a:miter lim="800000"/>
            <a:headEnd/>
            <a:tailEnd/>
          </a:ln>
        </p:spPr>
        <p:txBody>
          <a:bodyPr wrap="none" anchor="ctr"/>
          <a:lstStyle/>
          <a:p>
            <a:endParaRPr lang="en-US"/>
          </a:p>
        </p:txBody>
      </p:sp>
      <p:sp>
        <p:nvSpPr>
          <p:cNvPr id="17417" name="Line 24"/>
          <p:cNvSpPr>
            <a:spLocks noChangeShapeType="1"/>
          </p:cNvSpPr>
          <p:nvPr/>
        </p:nvSpPr>
        <p:spPr bwMode="auto">
          <a:xfrm>
            <a:off x="4572000" y="4868863"/>
            <a:ext cx="0" cy="5842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prstDash val="sysDot"/>
                <a:round/>
                <a:headEnd/>
                <a:tailEnd/>
              </a14:hiddenLine>
            </a:ext>
          </a:extLst>
        </p:spPr>
        <p:txBody>
          <a:bodyPr wrap="none" anchor="ctr"/>
          <a:lstStyle/>
          <a:p>
            <a:endParaRPr lang="en-US"/>
          </a:p>
        </p:txBody>
      </p:sp>
      <p:sp>
        <p:nvSpPr>
          <p:cNvPr id="17418" name="Line 51"/>
          <p:cNvSpPr>
            <a:spLocks noChangeShapeType="1"/>
          </p:cNvSpPr>
          <p:nvPr/>
        </p:nvSpPr>
        <p:spPr bwMode="auto">
          <a:xfrm flipV="1">
            <a:off x="5292725" y="3835400"/>
            <a:ext cx="0" cy="21145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419" name="Freeform 52"/>
          <p:cNvSpPr>
            <a:spLocks/>
          </p:cNvSpPr>
          <p:nvPr/>
        </p:nvSpPr>
        <p:spPr bwMode="auto">
          <a:xfrm>
            <a:off x="5292725" y="4014788"/>
            <a:ext cx="3001963" cy="1609725"/>
          </a:xfrm>
          <a:custGeom>
            <a:avLst/>
            <a:gdLst>
              <a:gd name="T0" fmla="*/ 0 w 1891"/>
              <a:gd name="T1" fmla="*/ 2147483647 h 1014"/>
              <a:gd name="T2" fmla="*/ 194052857 w 1891"/>
              <a:gd name="T3" fmla="*/ 2147483647 h 1014"/>
              <a:gd name="T4" fmla="*/ 410786331 w 1891"/>
              <a:gd name="T5" fmla="*/ 2147483647 h 1014"/>
              <a:gd name="T6" fmla="*/ 498991021 w 1891"/>
              <a:gd name="T7" fmla="*/ 2013605638 h 1014"/>
              <a:gd name="T8" fmla="*/ 584676347 w 1891"/>
              <a:gd name="T9" fmla="*/ 1602819375 h 1014"/>
              <a:gd name="T10" fmla="*/ 670361674 w 1891"/>
              <a:gd name="T11" fmla="*/ 995462513 h 1014"/>
              <a:gd name="T12" fmla="*/ 824092025 w 1891"/>
              <a:gd name="T13" fmla="*/ 325100950 h 1014"/>
              <a:gd name="T14" fmla="*/ 975301425 w 1891"/>
              <a:gd name="T15" fmla="*/ 20161250 h 1014"/>
              <a:gd name="T16" fmla="*/ 1083667368 w 1891"/>
              <a:gd name="T17" fmla="*/ 0 h 1014"/>
              <a:gd name="T18" fmla="*/ 1300400842 w 1891"/>
              <a:gd name="T19" fmla="*/ 128528763 h 1014"/>
              <a:gd name="T20" fmla="*/ 1408768372 w 1891"/>
              <a:gd name="T21" fmla="*/ 302418750 h 1014"/>
              <a:gd name="T22" fmla="*/ 1842235319 w 1891"/>
              <a:gd name="T23" fmla="*/ 778729075 h 1014"/>
              <a:gd name="T24" fmla="*/ 2013605973 w 1891"/>
              <a:gd name="T25" fmla="*/ 887095000 h 1014"/>
              <a:gd name="T26" fmla="*/ 2147483647 w 1891"/>
              <a:gd name="T27" fmla="*/ 1103828438 h 1014"/>
              <a:gd name="T28" fmla="*/ 2147483647 w 1891"/>
              <a:gd name="T29" fmla="*/ 1081147825 h 1014"/>
              <a:gd name="T30" fmla="*/ 2147483647 w 1891"/>
              <a:gd name="T31" fmla="*/ 952619063 h 10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91"/>
              <a:gd name="T49" fmla="*/ 0 h 1014"/>
              <a:gd name="T50" fmla="*/ 1891 w 1891"/>
              <a:gd name="T51" fmla="*/ 1014 h 101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91" h="1014">
                <a:moveTo>
                  <a:pt x="0" y="1014"/>
                </a:moveTo>
                <a:cubicBezTo>
                  <a:pt x="37" y="1002"/>
                  <a:pt x="50" y="1002"/>
                  <a:pt x="77" y="980"/>
                </a:cubicBezTo>
                <a:cubicBezTo>
                  <a:pt x="113" y="951"/>
                  <a:pt x="132" y="909"/>
                  <a:pt x="163" y="876"/>
                </a:cubicBezTo>
                <a:cubicBezTo>
                  <a:pt x="174" y="847"/>
                  <a:pt x="180" y="825"/>
                  <a:pt x="198" y="799"/>
                </a:cubicBezTo>
                <a:cubicBezTo>
                  <a:pt x="206" y="746"/>
                  <a:pt x="214" y="687"/>
                  <a:pt x="232" y="636"/>
                </a:cubicBezTo>
                <a:cubicBezTo>
                  <a:pt x="241" y="555"/>
                  <a:pt x="247" y="474"/>
                  <a:pt x="266" y="395"/>
                </a:cubicBezTo>
                <a:cubicBezTo>
                  <a:pt x="277" y="305"/>
                  <a:pt x="297" y="215"/>
                  <a:pt x="327" y="129"/>
                </a:cubicBezTo>
                <a:cubicBezTo>
                  <a:pt x="338" y="98"/>
                  <a:pt x="357" y="25"/>
                  <a:pt x="387" y="8"/>
                </a:cubicBezTo>
                <a:cubicBezTo>
                  <a:pt x="400" y="1"/>
                  <a:pt x="416" y="3"/>
                  <a:pt x="430" y="0"/>
                </a:cubicBezTo>
                <a:cubicBezTo>
                  <a:pt x="503" y="12"/>
                  <a:pt x="471" y="8"/>
                  <a:pt x="516" y="51"/>
                </a:cubicBezTo>
                <a:cubicBezTo>
                  <a:pt x="526" y="83"/>
                  <a:pt x="540" y="95"/>
                  <a:pt x="559" y="120"/>
                </a:cubicBezTo>
                <a:cubicBezTo>
                  <a:pt x="617" y="196"/>
                  <a:pt x="648" y="254"/>
                  <a:pt x="731" y="309"/>
                </a:cubicBezTo>
                <a:cubicBezTo>
                  <a:pt x="755" y="325"/>
                  <a:pt x="772" y="342"/>
                  <a:pt x="799" y="352"/>
                </a:cubicBezTo>
                <a:cubicBezTo>
                  <a:pt x="918" y="464"/>
                  <a:pt x="1079" y="433"/>
                  <a:pt x="1238" y="438"/>
                </a:cubicBezTo>
                <a:cubicBezTo>
                  <a:pt x="1364" y="435"/>
                  <a:pt x="1490" y="434"/>
                  <a:pt x="1616" y="429"/>
                </a:cubicBezTo>
                <a:cubicBezTo>
                  <a:pt x="1708" y="425"/>
                  <a:pt x="1799" y="378"/>
                  <a:pt x="1891" y="378"/>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17420" name="Group 53"/>
          <p:cNvGrpSpPr>
            <a:grpSpLocks/>
          </p:cNvGrpSpPr>
          <p:nvPr/>
        </p:nvGrpSpPr>
        <p:grpSpPr bwMode="auto">
          <a:xfrm>
            <a:off x="5292725" y="4149725"/>
            <a:ext cx="3149600" cy="1530350"/>
            <a:chOff x="3306" y="1393"/>
            <a:chExt cx="1984" cy="964"/>
          </a:xfrm>
        </p:grpSpPr>
        <p:sp>
          <p:nvSpPr>
            <p:cNvPr id="17452" name="Line 54"/>
            <p:cNvSpPr>
              <a:spLocks noChangeShapeType="1"/>
            </p:cNvSpPr>
            <p:nvPr/>
          </p:nvSpPr>
          <p:spPr bwMode="auto">
            <a:xfrm>
              <a:off x="3306" y="2357"/>
              <a:ext cx="19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53" name="Line 55"/>
            <p:cNvSpPr>
              <a:spLocks noChangeShapeType="1"/>
            </p:cNvSpPr>
            <p:nvPr/>
          </p:nvSpPr>
          <p:spPr bwMode="auto">
            <a:xfrm>
              <a:off x="3306" y="2196"/>
              <a:ext cx="19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54" name="Line 56"/>
            <p:cNvSpPr>
              <a:spLocks noChangeShapeType="1"/>
            </p:cNvSpPr>
            <p:nvPr/>
          </p:nvSpPr>
          <p:spPr bwMode="auto">
            <a:xfrm>
              <a:off x="3306" y="2035"/>
              <a:ext cx="19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55" name="Line 57"/>
            <p:cNvSpPr>
              <a:spLocks noChangeShapeType="1"/>
            </p:cNvSpPr>
            <p:nvPr/>
          </p:nvSpPr>
          <p:spPr bwMode="auto">
            <a:xfrm>
              <a:off x="3306" y="1875"/>
              <a:ext cx="19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56" name="Line 58"/>
            <p:cNvSpPr>
              <a:spLocks noChangeShapeType="1"/>
            </p:cNvSpPr>
            <p:nvPr/>
          </p:nvSpPr>
          <p:spPr bwMode="auto">
            <a:xfrm>
              <a:off x="3306" y="1714"/>
              <a:ext cx="19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57" name="Line 59"/>
            <p:cNvSpPr>
              <a:spLocks noChangeShapeType="1"/>
            </p:cNvSpPr>
            <p:nvPr/>
          </p:nvSpPr>
          <p:spPr bwMode="auto">
            <a:xfrm>
              <a:off x="3306" y="1553"/>
              <a:ext cx="19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58" name="Line 60"/>
            <p:cNvSpPr>
              <a:spLocks noChangeShapeType="1"/>
            </p:cNvSpPr>
            <p:nvPr/>
          </p:nvSpPr>
          <p:spPr bwMode="auto">
            <a:xfrm>
              <a:off x="3306" y="1393"/>
              <a:ext cx="19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421" name="Group 61"/>
          <p:cNvGrpSpPr>
            <a:grpSpLocks/>
          </p:cNvGrpSpPr>
          <p:nvPr/>
        </p:nvGrpSpPr>
        <p:grpSpPr bwMode="auto">
          <a:xfrm>
            <a:off x="5526088" y="4149725"/>
            <a:ext cx="2541587" cy="1800225"/>
            <a:chOff x="3453" y="1393"/>
            <a:chExt cx="1601" cy="1134"/>
          </a:xfrm>
        </p:grpSpPr>
        <p:sp>
          <p:nvSpPr>
            <p:cNvPr id="17442" name="Line 62"/>
            <p:cNvSpPr>
              <a:spLocks noChangeShapeType="1"/>
            </p:cNvSpPr>
            <p:nvPr/>
          </p:nvSpPr>
          <p:spPr bwMode="auto">
            <a:xfrm>
              <a:off x="4184" y="1705"/>
              <a:ext cx="0" cy="822"/>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43" name="Line 63"/>
            <p:cNvSpPr>
              <a:spLocks noChangeShapeType="1"/>
            </p:cNvSpPr>
            <p:nvPr/>
          </p:nvSpPr>
          <p:spPr bwMode="auto">
            <a:xfrm>
              <a:off x="5054" y="1702"/>
              <a:ext cx="0" cy="822"/>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44" name="Line 64"/>
            <p:cNvSpPr>
              <a:spLocks noChangeShapeType="1"/>
            </p:cNvSpPr>
            <p:nvPr/>
          </p:nvSpPr>
          <p:spPr bwMode="auto">
            <a:xfrm>
              <a:off x="3453" y="2215"/>
              <a:ext cx="0" cy="312"/>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45" name="Line 65"/>
            <p:cNvSpPr>
              <a:spLocks noChangeShapeType="1"/>
            </p:cNvSpPr>
            <p:nvPr/>
          </p:nvSpPr>
          <p:spPr bwMode="auto">
            <a:xfrm>
              <a:off x="3513" y="2045"/>
              <a:ext cx="0" cy="482"/>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46" name="Line 66"/>
            <p:cNvSpPr>
              <a:spLocks noChangeShapeType="1"/>
            </p:cNvSpPr>
            <p:nvPr/>
          </p:nvSpPr>
          <p:spPr bwMode="auto">
            <a:xfrm>
              <a:off x="3570" y="1705"/>
              <a:ext cx="0" cy="822"/>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47" name="Line 67"/>
            <p:cNvSpPr>
              <a:spLocks noChangeShapeType="1"/>
            </p:cNvSpPr>
            <p:nvPr/>
          </p:nvSpPr>
          <p:spPr bwMode="auto">
            <a:xfrm>
              <a:off x="3602" y="1563"/>
              <a:ext cx="0" cy="964"/>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48" name="Line 68"/>
            <p:cNvSpPr>
              <a:spLocks noChangeShapeType="1"/>
            </p:cNvSpPr>
            <p:nvPr/>
          </p:nvSpPr>
          <p:spPr bwMode="auto">
            <a:xfrm>
              <a:off x="3544" y="1872"/>
              <a:ext cx="0" cy="652"/>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49" name="Line 69"/>
            <p:cNvSpPr>
              <a:spLocks noChangeShapeType="1"/>
            </p:cNvSpPr>
            <p:nvPr/>
          </p:nvSpPr>
          <p:spPr bwMode="auto">
            <a:xfrm>
              <a:off x="3958" y="1563"/>
              <a:ext cx="0" cy="964"/>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50" name="Line 70"/>
            <p:cNvSpPr>
              <a:spLocks noChangeShapeType="1"/>
            </p:cNvSpPr>
            <p:nvPr/>
          </p:nvSpPr>
          <p:spPr bwMode="auto">
            <a:xfrm>
              <a:off x="3844" y="1393"/>
              <a:ext cx="0" cy="1134"/>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51" name="Line 71"/>
            <p:cNvSpPr>
              <a:spLocks noChangeShapeType="1"/>
            </p:cNvSpPr>
            <p:nvPr/>
          </p:nvSpPr>
          <p:spPr bwMode="auto">
            <a:xfrm>
              <a:off x="3646" y="1393"/>
              <a:ext cx="0" cy="1134"/>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7422" name="Line 72"/>
          <p:cNvSpPr>
            <a:spLocks noChangeShapeType="1"/>
          </p:cNvSpPr>
          <p:nvPr/>
        </p:nvSpPr>
        <p:spPr bwMode="auto">
          <a:xfrm>
            <a:off x="5292725" y="5949950"/>
            <a:ext cx="32400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423" name="Oval 73"/>
          <p:cNvSpPr>
            <a:spLocks noChangeArrowheads="1"/>
          </p:cNvSpPr>
          <p:nvPr/>
        </p:nvSpPr>
        <p:spPr bwMode="auto">
          <a:xfrm>
            <a:off x="5483225" y="5384800"/>
            <a:ext cx="90488" cy="90488"/>
          </a:xfrm>
          <a:prstGeom prst="ellipse">
            <a:avLst/>
          </a:prstGeom>
          <a:solidFill>
            <a:srgbClr val="D6F7FF"/>
          </a:solidFill>
          <a:ln w="9525">
            <a:solidFill>
              <a:schemeClr val="tx1"/>
            </a:solidFill>
            <a:round/>
            <a:headEnd/>
            <a:tailEnd/>
          </a:ln>
        </p:spPr>
        <p:txBody>
          <a:bodyPr wrap="none" anchor="ctr"/>
          <a:lstStyle/>
          <a:p>
            <a:endParaRPr lang="en-US"/>
          </a:p>
        </p:txBody>
      </p:sp>
      <p:sp>
        <p:nvSpPr>
          <p:cNvPr id="17424" name="Oval 74"/>
          <p:cNvSpPr>
            <a:spLocks noChangeArrowheads="1"/>
          </p:cNvSpPr>
          <p:nvPr/>
        </p:nvSpPr>
        <p:spPr bwMode="auto">
          <a:xfrm>
            <a:off x="5581650" y="5119688"/>
            <a:ext cx="90488" cy="90487"/>
          </a:xfrm>
          <a:prstGeom prst="ellipse">
            <a:avLst/>
          </a:prstGeom>
          <a:solidFill>
            <a:srgbClr val="D6F7FF"/>
          </a:solidFill>
          <a:ln w="9525">
            <a:solidFill>
              <a:schemeClr val="tx1"/>
            </a:solidFill>
            <a:round/>
            <a:headEnd/>
            <a:tailEnd/>
          </a:ln>
        </p:spPr>
        <p:txBody>
          <a:bodyPr wrap="none" anchor="ctr"/>
          <a:lstStyle/>
          <a:p>
            <a:endParaRPr lang="en-US"/>
          </a:p>
        </p:txBody>
      </p:sp>
      <p:sp>
        <p:nvSpPr>
          <p:cNvPr id="17425" name="Oval 75"/>
          <p:cNvSpPr>
            <a:spLocks noChangeArrowheads="1"/>
          </p:cNvSpPr>
          <p:nvPr/>
        </p:nvSpPr>
        <p:spPr bwMode="auto">
          <a:xfrm>
            <a:off x="5629275" y="4870450"/>
            <a:ext cx="90488" cy="90488"/>
          </a:xfrm>
          <a:prstGeom prst="ellipse">
            <a:avLst/>
          </a:prstGeom>
          <a:solidFill>
            <a:srgbClr val="D6F7FF"/>
          </a:solidFill>
          <a:ln w="9525">
            <a:solidFill>
              <a:schemeClr val="tx1"/>
            </a:solidFill>
            <a:round/>
            <a:headEnd/>
            <a:tailEnd/>
          </a:ln>
        </p:spPr>
        <p:txBody>
          <a:bodyPr wrap="none" anchor="ctr"/>
          <a:lstStyle/>
          <a:p>
            <a:endParaRPr lang="en-US"/>
          </a:p>
        </p:txBody>
      </p:sp>
      <p:sp>
        <p:nvSpPr>
          <p:cNvPr id="17426" name="Oval 76"/>
          <p:cNvSpPr>
            <a:spLocks noChangeArrowheads="1"/>
          </p:cNvSpPr>
          <p:nvPr/>
        </p:nvSpPr>
        <p:spPr bwMode="auto">
          <a:xfrm>
            <a:off x="5670550" y="4619625"/>
            <a:ext cx="90488" cy="90488"/>
          </a:xfrm>
          <a:prstGeom prst="ellipse">
            <a:avLst/>
          </a:prstGeom>
          <a:solidFill>
            <a:srgbClr val="D6F7FF"/>
          </a:solidFill>
          <a:ln w="9525">
            <a:solidFill>
              <a:schemeClr val="tx1"/>
            </a:solidFill>
            <a:round/>
            <a:headEnd/>
            <a:tailEnd/>
          </a:ln>
        </p:spPr>
        <p:txBody>
          <a:bodyPr wrap="none" anchor="ctr"/>
          <a:lstStyle/>
          <a:p>
            <a:endParaRPr lang="en-US"/>
          </a:p>
        </p:txBody>
      </p:sp>
      <p:sp>
        <p:nvSpPr>
          <p:cNvPr id="17427" name="Oval 77"/>
          <p:cNvSpPr>
            <a:spLocks noChangeArrowheads="1"/>
          </p:cNvSpPr>
          <p:nvPr/>
        </p:nvSpPr>
        <p:spPr bwMode="auto">
          <a:xfrm>
            <a:off x="5718175" y="4354513"/>
            <a:ext cx="90488" cy="90487"/>
          </a:xfrm>
          <a:prstGeom prst="ellipse">
            <a:avLst/>
          </a:prstGeom>
          <a:solidFill>
            <a:srgbClr val="D6F7FF"/>
          </a:solidFill>
          <a:ln w="9525">
            <a:solidFill>
              <a:schemeClr val="tx1"/>
            </a:solidFill>
            <a:round/>
            <a:headEnd/>
            <a:tailEnd/>
          </a:ln>
        </p:spPr>
        <p:txBody>
          <a:bodyPr wrap="none" anchor="ctr"/>
          <a:lstStyle/>
          <a:p>
            <a:endParaRPr lang="en-US"/>
          </a:p>
        </p:txBody>
      </p:sp>
      <p:sp>
        <p:nvSpPr>
          <p:cNvPr id="17428" name="Oval 78"/>
          <p:cNvSpPr>
            <a:spLocks noChangeArrowheads="1"/>
          </p:cNvSpPr>
          <p:nvPr/>
        </p:nvSpPr>
        <p:spPr bwMode="auto">
          <a:xfrm>
            <a:off x="5800725" y="4105275"/>
            <a:ext cx="90488" cy="90488"/>
          </a:xfrm>
          <a:prstGeom prst="ellipse">
            <a:avLst/>
          </a:prstGeom>
          <a:solidFill>
            <a:srgbClr val="D6F7FF"/>
          </a:solidFill>
          <a:ln w="9525">
            <a:solidFill>
              <a:schemeClr val="tx1"/>
            </a:solidFill>
            <a:round/>
            <a:headEnd/>
            <a:tailEnd/>
          </a:ln>
        </p:spPr>
        <p:txBody>
          <a:bodyPr wrap="none" anchor="ctr"/>
          <a:lstStyle/>
          <a:p>
            <a:endParaRPr lang="en-US"/>
          </a:p>
        </p:txBody>
      </p:sp>
      <p:sp>
        <p:nvSpPr>
          <p:cNvPr id="17429" name="Oval 79"/>
          <p:cNvSpPr>
            <a:spLocks noChangeArrowheads="1"/>
          </p:cNvSpPr>
          <p:nvPr/>
        </p:nvSpPr>
        <p:spPr bwMode="auto">
          <a:xfrm>
            <a:off x="6102350" y="4105275"/>
            <a:ext cx="90488" cy="90488"/>
          </a:xfrm>
          <a:prstGeom prst="ellipse">
            <a:avLst/>
          </a:prstGeom>
          <a:solidFill>
            <a:srgbClr val="D6F7FF"/>
          </a:solidFill>
          <a:ln w="9525">
            <a:solidFill>
              <a:schemeClr val="tx1"/>
            </a:solidFill>
            <a:round/>
            <a:headEnd/>
            <a:tailEnd/>
          </a:ln>
        </p:spPr>
        <p:txBody>
          <a:bodyPr wrap="none" anchor="ctr"/>
          <a:lstStyle/>
          <a:p>
            <a:endParaRPr lang="en-US"/>
          </a:p>
        </p:txBody>
      </p:sp>
      <p:sp>
        <p:nvSpPr>
          <p:cNvPr id="17430" name="Oval 80"/>
          <p:cNvSpPr>
            <a:spLocks noChangeArrowheads="1"/>
          </p:cNvSpPr>
          <p:nvPr/>
        </p:nvSpPr>
        <p:spPr bwMode="auto">
          <a:xfrm>
            <a:off x="6281738" y="4364038"/>
            <a:ext cx="90487" cy="90487"/>
          </a:xfrm>
          <a:prstGeom prst="ellipse">
            <a:avLst/>
          </a:prstGeom>
          <a:solidFill>
            <a:srgbClr val="D6F7FF"/>
          </a:solidFill>
          <a:ln w="9525">
            <a:solidFill>
              <a:schemeClr val="tx1"/>
            </a:solidFill>
            <a:round/>
            <a:headEnd/>
            <a:tailEnd/>
          </a:ln>
        </p:spPr>
        <p:txBody>
          <a:bodyPr wrap="none" anchor="ctr"/>
          <a:lstStyle/>
          <a:p>
            <a:endParaRPr lang="en-US"/>
          </a:p>
        </p:txBody>
      </p:sp>
      <p:sp>
        <p:nvSpPr>
          <p:cNvPr id="17431" name="Oval 81"/>
          <p:cNvSpPr>
            <a:spLocks noChangeArrowheads="1"/>
          </p:cNvSpPr>
          <p:nvPr/>
        </p:nvSpPr>
        <p:spPr bwMode="auto">
          <a:xfrm>
            <a:off x="6642100" y="4610100"/>
            <a:ext cx="90488" cy="90488"/>
          </a:xfrm>
          <a:prstGeom prst="ellipse">
            <a:avLst/>
          </a:prstGeom>
          <a:solidFill>
            <a:srgbClr val="D6F7FF"/>
          </a:solidFill>
          <a:ln w="9525">
            <a:solidFill>
              <a:schemeClr val="tx1"/>
            </a:solidFill>
            <a:round/>
            <a:headEnd/>
            <a:tailEnd/>
          </a:ln>
        </p:spPr>
        <p:txBody>
          <a:bodyPr wrap="none" anchor="ctr"/>
          <a:lstStyle/>
          <a:p>
            <a:endParaRPr lang="en-US"/>
          </a:p>
        </p:txBody>
      </p:sp>
      <p:sp>
        <p:nvSpPr>
          <p:cNvPr id="17432" name="Oval 82"/>
          <p:cNvSpPr>
            <a:spLocks noChangeArrowheads="1"/>
          </p:cNvSpPr>
          <p:nvPr/>
        </p:nvSpPr>
        <p:spPr bwMode="auto">
          <a:xfrm>
            <a:off x="8023225" y="4619625"/>
            <a:ext cx="90488" cy="90488"/>
          </a:xfrm>
          <a:prstGeom prst="ellipse">
            <a:avLst/>
          </a:prstGeom>
          <a:solidFill>
            <a:srgbClr val="D6F7FF"/>
          </a:solidFill>
          <a:ln w="9525">
            <a:solidFill>
              <a:schemeClr val="tx1"/>
            </a:solidFill>
            <a:round/>
            <a:headEnd/>
            <a:tailEnd/>
          </a:ln>
        </p:spPr>
        <p:txBody>
          <a:bodyPr wrap="none" anchor="ctr"/>
          <a:lstStyle/>
          <a:p>
            <a:endParaRPr lang="en-US"/>
          </a:p>
        </p:txBody>
      </p:sp>
      <p:sp>
        <p:nvSpPr>
          <p:cNvPr id="17433" name="Text Box 83"/>
          <p:cNvSpPr txBox="1">
            <a:spLocks noChangeArrowheads="1"/>
          </p:cNvSpPr>
          <p:nvPr/>
        </p:nvSpPr>
        <p:spPr bwMode="auto">
          <a:xfrm>
            <a:off x="8261350" y="4330700"/>
            <a:ext cx="450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ctr" eaLnBrk="1" hangingPunct="1"/>
            <a:r>
              <a:rPr lang="en-GB" sz="1800">
                <a:latin typeface="Arial" charset="0"/>
              </a:rPr>
              <a:t>i(t)</a:t>
            </a:r>
          </a:p>
        </p:txBody>
      </p:sp>
      <p:sp>
        <p:nvSpPr>
          <p:cNvPr id="17434" name="Text Box 84"/>
          <p:cNvSpPr txBox="1">
            <a:spLocks noChangeArrowheads="1"/>
          </p:cNvSpPr>
          <p:nvPr/>
        </p:nvSpPr>
        <p:spPr bwMode="auto">
          <a:xfrm>
            <a:off x="6642100" y="432276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ctr" eaLnBrk="1" hangingPunct="1"/>
            <a:r>
              <a:rPr lang="en-GB" sz="1800">
                <a:latin typeface="Arial" charset="0"/>
              </a:rPr>
              <a:t>i</a:t>
            </a:r>
            <a:r>
              <a:rPr lang="en-GB" sz="1800" baseline="-25000">
                <a:latin typeface="Arial" charset="0"/>
              </a:rPr>
              <a:t>k</a:t>
            </a:r>
          </a:p>
        </p:txBody>
      </p:sp>
      <p:sp>
        <p:nvSpPr>
          <p:cNvPr id="17435" name="Text Box 85"/>
          <p:cNvSpPr txBox="1">
            <a:spLocks noChangeArrowheads="1"/>
          </p:cNvSpPr>
          <p:nvPr/>
        </p:nvSpPr>
        <p:spPr bwMode="auto">
          <a:xfrm>
            <a:off x="6281738" y="5994400"/>
            <a:ext cx="501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ctr" eaLnBrk="1" hangingPunct="1"/>
            <a:r>
              <a:rPr lang="en-GB" sz="1800">
                <a:latin typeface="Arial" charset="0"/>
              </a:rPr>
              <a:t>dti</a:t>
            </a:r>
            <a:r>
              <a:rPr lang="en-GB" sz="1800" baseline="-25000">
                <a:latin typeface="Arial" charset="0"/>
              </a:rPr>
              <a:t>k</a:t>
            </a:r>
          </a:p>
        </p:txBody>
      </p:sp>
      <p:sp>
        <p:nvSpPr>
          <p:cNvPr id="17436" name="Text Box 86"/>
          <p:cNvSpPr txBox="1">
            <a:spLocks noChangeArrowheads="1"/>
          </p:cNvSpPr>
          <p:nvPr/>
        </p:nvSpPr>
        <p:spPr bwMode="auto">
          <a:xfrm>
            <a:off x="6240463" y="4059238"/>
            <a:ext cx="4460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ctr" eaLnBrk="1" hangingPunct="1"/>
            <a:r>
              <a:rPr lang="en-GB" sz="1800">
                <a:latin typeface="Arial" charset="0"/>
              </a:rPr>
              <a:t>i</a:t>
            </a:r>
            <a:r>
              <a:rPr lang="en-GB" sz="1800" baseline="-25000">
                <a:latin typeface="Arial" charset="0"/>
              </a:rPr>
              <a:t>k-1</a:t>
            </a:r>
          </a:p>
        </p:txBody>
      </p:sp>
      <p:sp>
        <p:nvSpPr>
          <p:cNvPr id="17437" name="Text Box 87"/>
          <p:cNvSpPr txBox="1">
            <a:spLocks noChangeArrowheads="1"/>
          </p:cNvSpPr>
          <p:nvPr/>
        </p:nvSpPr>
        <p:spPr bwMode="auto">
          <a:xfrm>
            <a:off x="8555038" y="5764213"/>
            <a:ext cx="247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ctr" eaLnBrk="1" hangingPunct="1"/>
            <a:r>
              <a:rPr lang="en-GB" sz="1800">
                <a:latin typeface="Arial" charset="0"/>
              </a:rPr>
              <a:t>t</a:t>
            </a:r>
          </a:p>
        </p:txBody>
      </p:sp>
      <p:sp>
        <p:nvSpPr>
          <p:cNvPr id="17438" name="Line 88"/>
          <p:cNvSpPr>
            <a:spLocks noChangeShapeType="1"/>
          </p:cNvSpPr>
          <p:nvPr/>
        </p:nvSpPr>
        <p:spPr bwMode="auto">
          <a:xfrm>
            <a:off x="6327775" y="6040438"/>
            <a:ext cx="358775"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439" name="Line 89"/>
          <p:cNvSpPr>
            <a:spLocks noChangeShapeType="1"/>
          </p:cNvSpPr>
          <p:nvPr/>
        </p:nvSpPr>
        <p:spPr bwMode="auto">
          <a:xfrm flipV="1">
            <a:off x="7902575" y="5411788"/>
            <a:ext cx="0" cy="26987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440" name="Text Box 90"/>
          <p:cNvSpPr txBox="1">
            <a:spLocks noChangeArrowheads="1"/>
          </p:cNvSpPr>
          <p:nvPr/>
        </p:nvSpPr>
        <p:spPr bwMode="auto">
          <a:xfrm>
            <a:off x="6829425" y="5322888"/>
            <a:ext cx="1073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ctr" eaLnBrk="1" hangingPunct="1"/>
            <a:r>
              <a:rPr lang="en-GB" sz="1800">
                <a:latin typeface="Arial" charset="0"/>
              </a:rPr>
              <a:t>quantum</a:t>
            </a:r>
          </a:p>
        </p:txBody>
      </p:sp>
      <p:sp>
        <p:nvSpPr>
          <p:cNvPr id="17441" name="Text Box 91"/>
          <p:cNvSpPr txBox="1">
            <a:spLocks noChangeArrowheads="1"/>
          </p:cNvSpPr>
          <p:nvPr/>
        </p:nvSpPr>
        <p:spPr bwMode="auto">
          <a:xfrm rot="-5400000">
            <a:off x="4490244" y="4807744"/>
            <a:ext cx="1250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ctr" eaLnBrk="1" hangingPunct="1"/>
            <a:r>
              <a:rPr lang="en-GB" sz="1800">
                <a:latin typeface="Arial" charset="0"/>
              </a:rPr>
              <a:t>Magnitude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noFill/>
        </p:spPr>
        <p:txBody>
          <a:bodyPr/>
          <a:lstStyle/>
          <a:p>
            <a:r>
              <a:rPr lang="en-US" sz="2800" smtClean="0"/>
              <a:t>NoCtagon</a:t>
            </a:r>
          </a:p>
        </p:txBody>
      </p:sp>
      <p:sp>
        <p:nvSpPr>
          <p:cNvPr id="18435" name="Rectangle 3"/>
          <p:cNvSpPr>
            <a:spLocks noGrp="1" noChangeArrowheads="1"/>
          </p:cNvSpPr>
          <p:nvPr>
            <p:ph type="body" idx="1"/>
          </p:nvPr>
        </p:nvSpPr>
        <p:spPr>
          <a:noFill/>
        </p:spPr>
        <p:txBody>
          <a:bodyPr/>
          <a:lstStyle/>
          <a:p>
            <a:r>
              <a:rPr lang="en-US" sz="2400" smtClean="0"/>
              <a:t>Réaliser un Network on Chip</a:t>
            </a:r>
          </a:p>
          <a:p>
            <a:r>
              <a:rPr lang="en-US" sz="2400" smtClean="0"/>
              <a:t>Implémenter les couches de routage</a:t>
            </a:r>
          </a:p>
          <a:p>
            <a:r>
              <a:rPr lang="en-US" sz="2400" smtClean="0"/>
              <a:t>Travailler en commutation spatiale</a:t>
            </a:r>
          </a:p>
          <a:p>
            <a:r>
              <a:rPr lang="en-US" sz="2400" smtClean="0"/>
              <a:t>Implémenter un arbitre capable de gérer les contentions</a:t>
            </a:r>
          </a:p>
        </p:txBody>
      </p:sp>
      <p:sp>
        <p:nvSpPr>
          <p:cNvPr id="18436" name="AutoShape 4"/>
          <p:cNvSpPr>
            <a:spLocks noChangeArrowheads="1"/>
          </p:cNvSpPr>
          <p:nvPr/>
        </p:nvSpPr>
        <p:spPr bwMode="auto">
          <a:xfrm>
            <a:off x="3563938" y="4076700"/>
            <a:ext cx="2305050" cy="2089150"/>
          </a:xfrm>
          <a:prstGeom prst="octagon">
            <a:avLst>
              <a:gd name="adj" fmla="val 29287"/>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37" name="Line 5"/>
          <p:cNvSpPr>
            <a:spLocks noChangeShapeType="1"/>
          </p:cNvSpPr>
          <p:nvPr/>
        </p:nvSpPr>
        <p:spPr bwMode="auto">
          <a:xfrm>
            <a:off x="4213225" y="4076700"/>
            <a:ext cx="1008063" cy="2089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38" name="Line 6"/>
          <p:cNvSpPr>
            <a:spLocks noChangeShapeType="1"/>
          </p:cNvSpPr>
          <p:nvPr/>
        </p:nvSpPr>
        <p:spPr bwMode="auto">
          <a:xfrm flipH="1">
            <a:off x="4213225" y="4076700"/>
            <a:ext cx="1008063" cy="2089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39" name="Line 7"/>
          <p:cNvSpPr>
            <a:spLocks noChangeShapeType="1"/>
          </p:cNvSpPr>
          <p:nvPr/>
        </p:nvSpPr>
        <p:spPr bwMode="auto">
          <a:xfrm>
            <a:off x="3563938" y="4652963"/>
            <a:ext cx="2305050" cy="936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40" name="Line 8"/>
          <p:cNvSpPr>
            <a:spLocks noChangeShapeType="1"/>
          </p:cNvSpPr>
          <p:nvPr/>
        </p:nvSpPr>
        <p:spPr bwMode="auto">
          <a:xfrm flipV="1">
            <a:off x="3563938" y="4652963"/>
            <a:ext cx="2305050" cy="936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41" name="Oval 9"/>
          <p:cNvSpPr>
            <a:spLocks noChangeArrowheads="1"/>
          </p:cNvSpPr>
          <p:nvPr/>
        </p:nvSpPr>
        <p:spPr bwMode="auto">
          <a:xfrm>
            <a:off x="5076825" y="6021388"/>
            <a:ext cx="360363" cy="360362"/>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8442" name="Oval 10"/>
          <p:cNvSpPr>
            <a:spLocks noChangeArrowheads="1"/>
          </p:cNvSpPr>
          <p:nvPr/>
        </p:nvSpPr>
        <p:spPr bwMode="auto">
          <a:xfrm>
            <a:off x="3348038" y="4510088"/>
            <a:ext cx="360362" cy="360362"/>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8443" name="Oval 11"/>
          <p:cNvSpPr>
            <a:spLocks noChangeArrowheads="1"/>
          </p:cNvSpPr>
          <p:nvPr/>
        </p:nvSpPr>
        <p:spPr bwMode="auto">
          <a:xfrm>
            <a:off x="3348038" y="5373688"/>
            <a:ext cx="360362" cy="360362"/>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8444" name="Oval 12"/>
          <p:cNvSpPr>
            <a:spLocks noChangeArrowheads="1"/>
          </p:cNvSpPr>
          <p:nvPr/>
        </p:nvSpPr>
        <p:spPr bwMode="auto">
          <a:xfrm>
            <a:off x="5653088" y="4510088"/>
            <a:ext cx="360362" cy="360362"/>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8445" name="Oval 13"/>
          <p:cNvSpPr>
            <a:spLocks noChangeArrowheads="1"/>
          </p:cNvSpPr>
          <p:nvPr/>
        </p:nvSpPr>
        <p:spPr bwMode="auto">
          <a:xfrm>
            <a:off x="5653088" y="5373688"/>
            <a:ext cx="360362" cy="360362"/>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8446" name="Oval 14"/>
          <p:cNvSpPr>
            <a:spLocks noChangeArrowheads="1"/>
          </p:cNvSpPr>
          <p:nvPr/>
        </p:nvSpPr>
        <p:spPr bwMode="auto">
          <a:xfrm>
            <a:off x="5076825" y="3860800"/>
            <a:ext cx="360363" cy="360363"/>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8447" name="Oval 15"/>
          <p:cNvSpPr>
            <a:spLocks noChangeArrowheads="1"/>
          </p:cNvSpPr>
          <p:nvPr/>
        </p:nvSpPr>
        <p:spPr bwMode="auto">
          <a:xfrm>
            <a:off x="3995738" y="3860800"/>
            <a:ext cx="360362" cy="360363"/>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8448" name="Oval 16"/>
          <p:cNvSpPr>
            <a:spLocks noChangeArrowheads="1"/>
          </p:cNvSpPr>
          <p:nvPr/>
        </p:nvSpPr>
        <p:spPr bwMode="auto">
          <a:xfrm>
            <a:off x="3995738" y="6021388"/>
            <a:ext cx="360362" cy="360362"/>
          </a:xfrm>
          <a:prstGeom prst="ellipse">
            <a:avLst/>
          </a:prstGeom>
          <a:solidFill>
            <a:schemeClr val="accent1"/>
          </a:solidFill>
          <a:ln w="9525">
            <a:solidFill>
              <a:schemeClr val="tx1"/>
            </a:solidFill>
            <a:round/>
            <a:headEnd/>
            <a:tailEnd/>
          </a:ln>
        </p:spPr>
        <p:txBody>
          <a:bodyPr wrap="none" anchor="ctr"/>
          <a:lstStyle/>
          <a:p>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noFill/>
        </p:spPr>
        <p:txBody>
          <a:bodyPr/>
          <a:lstStyle/>
          <a:p>
            <a:r>
              <a:rPr lang="fr-FR" sz="2800" dirty="0" smtClean="0"/>
              <a:t>Calculateur 3D : Z-buffer</a:t>
            </a:r>
          </a:p>
        </p:txBody>
      </p:sp>
      <p:sp>
        <p:nvSpPr>
          <p:cNvPr id="19459" name="Rectangle 3"/>
          <p:cNvSpPr>
            <a:spLocks noGrp="1" noChangeArrowheads="1"/>
          </p:cNvSpPr>
          <p:nvPr>
            <p:ph type="body" idx="1"/>
          </p:nvPr>
        </p:nvSpPr>
        <p:spPr>
          <a:xfrm>
            <a:off x="684213" y="1773238"/>
            <a:ext cx="7772400" cy="4114800"/>
          </a:xfrm>
          <a:noFill/>
        </p:spPr>
        <p:txBody>
          <a:bodyPr/>
          <a:lstStyle/>
          <a:p>
            <a:pPr marL="0" indent="0">
              <a:lnSpc>
                <a:spcPct val="90000"/>
              </a:lnSpc>
              <a:buFontTx/>
              <a:buNone/>
            </a:pPr>
            <a:r>
              <a:rPr lang="fr-FR" sz="2400" dirty="0" smtClean="0">
                <a:cs typeface="Times New Roman" pitchFamily="18" charset="0"/>
              </a:rPr>
              <a:t>La 3D temps réel est basée sur l’affichage hautes performances de triangles. Les cartes graphiques des </a:t>
            </a:r>
            <a:r>
              <a:rPr lang="fr-FR" sz="2400" dirty="0" err="1" smtClean="0">
                <a:cs typeface="Times New Roman" pitchFamily="18" charset="0"/>
              </a:rPr>
              <a:t>PCs</a:t>
            </a:r>
            <a:r>
              <a:rPr lang="fr-FR" sz="2400" dirty="0" smtClean="0">
                <a:cs typeface="Times New Roman" pitchFamily="18" charset="0"/>
              </a:rPr>
              <a:t> sont construites autour d’un module d’affichage de triangles. La performance globale de la carte dépend essentiellement de la performance de ce module. C’est pour cette raison qu’il est indispensable de réaliser des opérateurs matériels performants pour obtenir une fluidité des mouvements dans les logiciels de jeux par exemple. </a:t>
            </a:r>
          </a:p>
          <a:p>
            <a:pPr marL="0" indent="0">
              <a:lnSpc>
                <a:spcPct val="90000"/>
              </a:lnSpc>
              <a:buFontTx/>
              <a:buNone/>
            </a:pPr>
            <a:endParaRPr lang="fr-FR" sz="2400" dirty="0" smtClean="0">
              <a:cs typeface="Times New Roman" pitchFamily="18" charset="0"/>
            </a:endParaRPr>
          </a:p>
          <a:p>
            <a:pPr marL="0" indent="0">
              <a:lnSpc>
                <a:spcPct val="90000"/>
              </a:lnSpc>
            </a:pPr>
            <a:r>
              <a:rPr lang="fr-FR" sz="2400" dirty="0" smtClean="0">
                <a:cs typeface="Times New Roman" pitchFamily="18" charset="0"/>
              </a:rPr>
              <a:t> Ce projet vise la réalisation d’un module d’affichage hautes performances de triangles</a:t>
            </a:r>
          </a:p>
          <a:p>
            <a:pPr marL="0" indent="0">
              <a:lnSpc>
                <a:spcPct val="90000"/>
              </a:lnSpc>
            </a:pPr>
            <a:r>
              <a:rPr lang="fr-FR" sz="2400" dirty="0" smtClean="0">
                <a:cs typeface="Times New Roman" pitchFamily="18" charset="0"/>
              </a:rPr>
              <a:t> Développement d’un environnement de test pour les images</a:t>
            </a:r>
          </a:p>
          <a:p>
            <a:pPr marL="0" indent="0">
              <a:lnSpc>
                <a:spcPct val="90000"/>
              </a:lnSpc>
              <a:buFontTx/>
              <a:buNone/>
            </a:pPr>
            <a:endParaRPr lang="fr-FR" sz="2400" dirty="0" smtClean="0">
              <a:cs typeface="Times New Roman" pitchFamily="18"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2800" dirty="0" smtClean="0"/>
              <a:t>Réseau de neurones </a:t>
            </a:r>
            <a:r>
              <a:rPr lang="fr-FR" sz="2800" dirty="0" err="1" smtClean="0"/>
              <a:t>micropipeline</a:t>
            </a:r>
            <a:endParaRPr lang="en-US" sz="2800" dirty="0"/>
          </a:p>
        </p:txBody>
      </p:sp>
      <p:sp>
        <p:nvSpPr>
          <p:cNvPr id="3" name="Espace réservé du contenu 2"/>
          <p:cNvSpPr>
            <a:spLocks noGrp="1"/>
          </p:cNvSpPr>
          <p:nvPr>
            <p:ph idx="1"/>
          </p:nvPr>
        </p:nvSpPr>
        <p:spPr/>
        <p:txBody>
          <a:bodyPr/>
          <a:lstStyle/>
          <a:p>
            <a:r>
              <a:rPr lang="fr-FR" sz="2400" dirty="0" smtClean="0"/>
              <a:t>Réaliser un réseau de neurones simple</a:t>
            </a:r>
          </a:p>
          <a:p>
            <a:r>
              <a:rPr lang="fr-FR" sz="2400" dirty="0" smtClean="0"/>
              <a:t>Adopter un mode de synchronisation local </a:t>
            </a:r>
          </a:p>
          <a:p>
            <a:pPr lvl="1"/>
            <a:r>
              <a:rPr lang="fr-FR" sz="2000" dirty="0" smtClean="0"/>
              <a:t>Architecture </a:t>
            </a:r>
            <a:r>
              <a:rPr lang="fr-FR" sz="2000" dirty="0" err="1" smtClean="0"/>
              <a:t>micropipeline</a:t>
            </a:r>
            <a:endParaRPr lang="fr-FR" sz="2000" dirty="0" smtClean="0"/>
          </a:p>
          <a:p>
            <a:pPr lvl="1"/>
            <a:r>
              <a:rPr lang="fr-FR" sz="2000" dirty="0" smtClean="0"/>
              <a:t>CNN, SNN, …</a:t>
            </a:r>
          </a:p>
          <a:p>
            <a:endParaRPr lang="en-US" sz="2400" dirty="0" smtClean="0"/>
          </a:p>
          <a:p>
            <a:endParaRPr lang="fr-FR" sz="2400" dirty="0" smtClean="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6464" y="3429000"/>
            <a:ext cx="4681736" cy="3061955"/>
          </a:xfrm>
          <a:prstGeom prst="rect">
            <a:avLst/>
          </a:prstGeom>
        </p:spPr>
      </p:pic>
    </p:spTree>
    <p:extLst>
      <p:ext uri="{BB962C8B-B14F-4D97-AF65-F5344CB8AC3E}">
        <p14:creationId xmlns:p14="http://schemas.microsoft.com/office/powerpoint/2010/main" val="41657030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3"/>
          <p:cNvSpPr txBox="1">
            <a:spLocks noChangeArrowheads="1"/>
          </p:cNvSpPr>
          <p:nvPr/>
        </p:nvSpPr>
        <p:spPr bwMode="auto">
          <a:xfrm>
            <a:off x="2411413" y="981075"/>
            <a:ext cx="638492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ctr"/>
            <a:r>
              <a:rPr lang="fr-FR" sz="2800" b="1"/>
              <a:t>Projet de micro-électronique numérique </a:t>
            </a:r>
          </a:p>
          <a:p>
            <a:pPr algn="ctr"/>
            <a:r>
              <a:rPr lang="fr-FR" sz="2800" b="1"/>
              <a:t>et de prototypage</a:t>
            </a:r>
            <a:endParaRPr lang="fr-FR" sz="2800"/>
          </a:p>
        </p:txBody>
      </p:sp>
      <p:sp>
        <p:nvSpPr>
          <p:cNvPr id="3075" name="Text Box 5"/>
          <p:cNvSpPr txBox="1">
            <a:spLocks noChangeArrowheads="1"/>
          </p:cNvSpPr>
          <p:nvPr/>
        </p:nvSpPr>
        <p:spPr bwMode="auto">
          <a:xfrm>
            <a:off x="685800" y="2420938"/>
            <a:ext cx="7635875"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r>
              <a:rPr lang="fr-FR" b="1"/>
              <a:t>Modalités :</a:t>
            </a:r>
            <a:endParaRPr lang="fr-FR"/>
          </a:p>
          <a:p>
            <a:endParaRPr lang="fr-FR"/>
          </a:p>
          <a:p>
            <a:endParaRPr lang="fr-FR"/>
          </a:p>
          <a:p>
            <a:endParaRPr lang="fr-FR"/>
          </a:p>
          <a:p>
            <a:endParaRPr lang="fr-FR"/>
          </a:p>
          <a:p>
            <a:endParaRPr lang="fr-FR"/>
          </a:p>
          <a:p>
            <a:endParaRPr lang="fr-FR"/>
          </a:p>
        </p:txBody>
      </p:sp>
      <p:sp>
        <p:nvSpPr>
          <p:cNvPr id="3076" name="Text Box 6"/>
          <p:cNvSpPr txBox="1">
            <a:spLocks noChangeArrowheads="1"/>
          </p:cNvSpPr>
          <p:nvPr/>
        </p:nvSpPr>
        <p:spPr bwMode="auto">
          <a:xfrm>
            <a:off x="762000" y="3030538"/>
            <a:ext cx="7407275"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r>
              <a:rPr lang="fr-FR" dirty="0"/>
              <a:t>Le projet s’effectue en séances de 4 heures pendant 14 semaines de </a:t>
            </a:r>
            <a:r>
              <a:rPr lang="fr-FR" dirty="0" smtClean="0"/>
              <a:t>février </a:t>
            </a:r>
            <a:r>
              <a:rPr lang="fr-FR" dirty="0"/>
              <a:t>à mai.</a:t>
            </a:r>
          </a:p>
          <a:p>
            <a:endParaRPr lang="fr-FR" dirty="0"/>
          </a:p>
          <a:p>
            <a:r>
              <a:rPr lang="fr-FR" dirty="0"/>
              <a:t>Le projet utilise une trentaine de stations de travail, une dizaine de PC et des cartes FPGA.</a:t>
            </a:r>
          </a:p>
          <a:p>
            <a:endParaRPr lang="fr-FR" dirty="0"/>
          </a:p>
          <a:p>
            <a:r>
              <a:rPr lang="fr-FR" dirty="0"/>
              <a:t>Evaluation par une présentation orale et un petit rapport</a:t>
            </a:r>
          </a:p>
          <a:p>
            <a:endParaRPr lang="fr-FR"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8400" y="3644900"/>
            <a:ext cx="5111750" cy="285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Rectangle 3"/>
          <p:cNvSpPr>
            <a:spLocks noGrp="1" noChangeArrowheads="1"/>
          </p:cNvSpPr>
          <p:nvPr>
            <p:ph type="title"/>
          </p:nvPr>
        </p:nvSpPr>
        <p:spPr>
          <a:xfrm>
            <a:off x="2051050" y="609600"/>
            <a:ext cx="6046788" cy="1143000"/>
          </a:xfrm>
          <a:noFill/>
        </p:spPr>
        <p:txBody>
          <a:bodyPr/>
          <a:lstStyle/>
          <a:p>
            <a:r>
              <a:rPr lang="en-US" sz="2800" smtClean="0"/>
              <a:t>Synthétiseur</a:t>
            </a:r>
          </a:p>
        </p:txBody>
      </p:sp>
      <p:pic>
        <p:nvPicPr>
          <p:cNvPr id="20484" name="Picture 5" descr="midi"/>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l="15326" b="19667"/>
          <a:stretch>
            <a:fillRect/>
          </a:stretch>
        </p:blipFill>
        <p:spPr>
          <a:xfrm>
            <a:off x="6084888" y="981075"/>
            <a:ext cx="792162" cy="369888"/>
          </a:xfrm>
          <a:noFill/>
        </p:spPr>
      </p:pic>
      <p:pic>
        <p:nvPicPr>
          <p:cNvPr id="20485" name="Picture 6" descr="cle-de-sol"/>
          <p:cNvPicPr>
            <a:picLocks noChangeAspect="1" noChangeArrowheads="1"/>
          </p:cNvPicPr>
          <p:nvPr/>
        </p:nvPicPr>
        <p:blipFill>
          <a:blip r:embed="rId4">
            <a:extLst>
              <a:ext uri="{28A0092B-C50C-407E-A947-70E740481C1C}">
                <a14:useLocalDpi xmlns:a14="http://schemas.microsoft.com/office/drawing/2010/main" val="0"/>
              </a:ext>
            </a:extLst>
          </a:blip>
          <a:srcRect r="28859" b="-250"/>
          <a:stretch>
            <a:fillRect/>
          </a:stretch>
        </p:blipFill>
        <p:spPr bwMode="auto">
          <a:xfrm>
            <a:off x="7956550" y="260350"/>
            <a:ext cx="900113"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6" name="Text Box 7"/>
          <p:cNvSpPr txBox="1">
            <a:spLocks noChangeArrowheads="1"/>
          </p:cNvSpPr>
          <p:nvPr/>
        </p:nvSpPr>
        <p:spPr bwMode="auto">
          <a:xfrm>
            <a:off x="1331913" y="3789363"/>
            <a:ext cx="4284662"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eaLnBrk="1" hangingPunct="1">
              <a:spcBef>
                <a:spcPct val="50000"/>
              </a:spcBef>
            </a:pPr>
            <a:r>
              <a:rPr lang="fr-FR">
                <a:latin typeface="Arial" charset="0"/>
              </a:rPr>
              <a:t>MIDI est une norme</a:t>
            </a:r>
          </a:p>
          <a:p>
            <a:pPr eaLnBrk="1" hangingPunct="1">
              <a:spcBef>
                <a:spcPct val="50000"/>
              </a:spcBef>
            </a:pPr>
            <a:endParaRPr lang="fr-FR">
              <a:latin typeface="Arial" charset="0"/>
            </a:endParaRPr>
          </a:p>
          <a:p>
            <a:pPr eaLnBrk="1" hangingPunct="1">
              <a:spcBef>
                <a:spcPct val="50000"/>
              </a:spcBef>
            </a:pPr>
            <a:r>
              <a:rPr lang="fr-FR">
                <a:latin typeface="Arial" charset="0"/>
              </a:rPr>
              <a:t>MIDI est un langage </a:t>
            </a:r>
          </a:p>
          <a:p>
            <a:pPr eaLnBrk="1" hangingPunct="1">
              <a:spcBef>
                <a:spcPct val="50000"/>
              </a:spcBef>
            </a:pPr>
            <a:r>
              <a:rPr lang="fr-FR">
                <a:latin typeface="Arial" charset="0"/>
              </a:rPr>
              <a:t>(qui doit être interprété!)</a:t>
            </a:r>
          </a:p>
          <a:p>
            <a:pPr eaLnBrk="1" hangingPunct="1">
              <a:spcBef>
                <a:spcPct val="50000"/>
              </a:spcBef>
            </a:pPr>
            <a:endParaRPr lang="fr-FR">
              <a:latin typeface="Arial" charset="0"/>
            </a:endParaRPr>
          </a:p>
        </p:txBody>
      </p:sp>
      <p:sp>
        <p:nvSpPr>
          <p:cNvPr id="20487" name="Text Box 8"/>
          <p:cNvSpPr txBox="1">
            <a:spLocks noChangeArrowheads="1"/>
          </p:cNvSpPr>
          <p:nvPr/>
        </p:nvSpPr>
        <p:spPr bwMode="auto">
          <a:xfrm>
            <a:off x="1095375" y="2081213"/>
            <a:ext cx="7005638"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r>
              <a:rPr lang="en-US"/>
              <a:t>L’objectif est ici de concevoir un décodeur MIDI et un dispositif de synthèse de fréquences qui permettent de reproduire la musique d’une partition</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4088" y="4463286"/>
            <a:ext cx="6869932" cy="22004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txBox="1">
            <a:spLocks/>
          </p:cNvSpPr>
          <p:nvPr/>
        </p:nvSpPr>
        <p:spPr>
          <a:xfrm>
            <a:off x="2195737" y="609600"/>
            <a:ext cx="6480720" cy="1143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S PGothic" pitchFamily="34" charset="-128"/>
                <a:cs typeface="+mj-cs"/>
              </a:defRPr>
            </a:lvl1pPr>
            <a:lvl2pPr algn="ctr" rtl="0" eaLnBrk="0" fontAlgn="base" hangingPunct="0">
              <a:spcBef>
                <a:spcPct val="0"/>
              </a:spcBef>
              <a:spcAft>
                <a:spcPct val="0"/>
              </a:spcAft>
              <a:defRPr sz="4400">
                <a:solidFill>
                  <a:schemeClr val="tx2"/>
                </a:solidFill>
                <a:latin typeface="Times New Roman" charset="0"/>
                <a:ea typeface="MS PGothic" pitchFamily="34" charset="-128"/>
              </a:defRPr>
            </a:lvl2pPr>
            <a:lvl3pPr algn="ctr" rtl="0" eaLnBrk="0" fontAlgn="base" hangingPunct="0">
              <a:spcBef>
                <a:spcPct val="0"/>
              </a:spcBef>
              <a:spcAft>
                <a:spcPct val="0"/>
              </a:spcAft>
              <a:defRPr sz="4400">
                <a:solidFill>
                  <a:schemeClr val="tx2"/>
                </a:solidFill>
                <a:latin typeface="Times New Roman" charset="0"/>
                <a:ea typeface="MS PGothic" pitchFamily="34" charset="-128"/>
              </a:defRPr>
            </a:lvl3pPr>
            <a:lvl4pPr algn="ctr" rtl="0" eaLnBrk="0" fontAlgn="base" hangingPunct="0">
              <a:spcBef>
                <a:spcPct val="0"/>
              </a:spcBef>
              <a:spcAft>
                <a:spcPct val="0"/>
              </a:spcAft>
              <a:defRPr sz="4400">
                <a:solidFill>
                  <a:schemeClr val="tx2"/>
                </a:solidFill>
                <a:latin typeface="Times New Roman" charset="0"/>
                <a:ea typeface="MS PGothic" pitchFamily="34" charset="-128"/>
              </a:defRPr>
            </a:lvl4pPr>
            <a:lvl5pPr algn="ctr" rtl="0" eaLnBrk="0" fontAlgn="base" hangingPunct="0">
              <a:spcBef>
                <a:spcPct val="0"/>
              </a:spcBef>
              <a:spcAft>
                <a:spcPct val="0"/>
              </a:spcAft>
              <a:defRPr sz="4400">
                <a:solidFill>
                  <a:schemeClr val="tx2"/>
                </a:solidFill>
                <a:latin typeface="Times New Roman" charset="0"/>
                <a:ea typeface="MS PGothic" pitchFamily="34" charset="-128"/>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a:lstStyle>
          <a:p>
            <a:r>
              <a:rPr lang="en-US" sz="3600" kern="0" smtClean="0"/>
              <a:t>Conception d’un “baseband controller” pour radio en 2.4 GHz</a:t>
            </a:r>
            <a:endParaRPr lang="en-US" sz="3600" kern="0" dirty="0"/>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4952" y="1832628"/>
            <a:ext cx="5328592" cy="20926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461" y="3746792"/>
            <a:ext cx="2203326" cy="1986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7821" y="3765824"/>
            <a:ext cx="1958195" cy="1967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80884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4"/>
          <p:cNvSpPr txBox="1">
            <a:spLocks noChangeArrowheads="1"/>
          </p:cNvSpPr>
          <p:nvPr/>
        </p:nvSpPr>
        <p:spPr bwMode="auto">
          <a:xfrm>
            <a:off x="3657600" y="1524000"/>
            <a:ext cx="18843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r>
              <a:rPr lang="fr-FR" sz="2800" b="1"/>
              <a:t>Conclusion</a:t>
            </a:r>
          </a:p>
        </p:txBody>
      </p:sp>
      <p:sp>
        <p:nvSpPr>
          <p:cNvPr id="22531" name="Text Box 5"/>
          <p:cNvSpPr txBox="1">
            <a:spLocks noChangeArrowheads="1"/>
          </p:cNvSpPr>
          <p:nvPr/>
        </p:nvSpPr>
        <p:spPr bwMode="auto">
          <a:xfrm>
            <a:off x="1050925" y="2632075"/>
            <a:ext cx="7725833"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buFontTx/>
              <a:buChar char="•"/>
            </a:pPr>
            <a:r>
              <a:rPr lang="fr-FR" dirty="0"/>
              <a:t> Acquisition d’une méthodologie (de l’algorithme au circuit)</a:t>
            </a:r>
          </a:p>
          <a:p>
            <a:pPr>
              <a:buFontTx/>
              <a:buChar char="•"/>
            </a:pPr>
            <a:r>
              <a:rPr lang="fr-FR" dirty="0"/>
              <a:t> Description de circuits par langage (</a:t>
            </a:r>
            <a:r>
              <a:rPr lang="fr-FR" dirty="0" err="1" smtClean="0"/>
              <a:t>Verilog</a:t>
            </a:r>
            <a:r>
              <a:rPr lang="fr-FR" dirty="0" smtClean="0"/>
              <a:t>)</a:t>
            </a:r>
            <a:endParaRPr lang="fr-FR" dirty="0"/>
          </a:p>
          <a:p>
            <a:pPr>
              <a:buFontTx/>
              <a:buChar char="•"/>
            </a:pPr>
            <a:r>
              <a:rPr lang="fr-FR" dirty="0"/>
              <a:t> Simulation pré- et post-synthèse</a:t>
            </a:r>
          </a:p>
          <a:p>
            <a:pPr>
              <a:buFontTx/>
              <a:buChar char="•"/>
            </a:pPr>
            <a:r>
              <a:rPr lang="fr-FR" dirty="0"/>
              <a:t> Synthèse d’un circuit logique </a:t>
            </a:r>
          </a:p>
          <a:p>
            <a:pPr>
              <a:buFontTx/>
              <a:buChar char="•"/>
            </a:pPr>
            <a:r>
              <a:rPr lang="fr-FR" dirty="0"/>
              <a:t> Placement &amp; Routage</a:t>
            </a:r>
          </a:p>
          <a:p>
            <a:pPr>
              <a:buFontTx/>
              <a:buChar char="•"/>
            </a:pPr>
            <a:r>
              <a:rPr lang="fr-FR" dirty="0"/>
              <a:t> Prototypage sur carte </a:t>
            </a:r>
            <a:r>
              <a:rPr lang="fr-FR" dirty="0" err="1"/>
              <a:t>Altera</a:t>
            </a:r>
            <a:r>
              <a:rPr lang="fr-FR" dirty="0"/>
              <a:t> NIOS-</a:t>
            </a:r>
            <a:r>
              <a:rPr lang="fr-FR" dirty="0" err="1"/>
              <a:t>Excalibur</a:t>
            </a:r>
            <a:endParaRPr lang="fr-FR" dirty="0"/>
          </a:p>
          <a:p>
            <a:pPr>
              <a:buFontTx/>
              <a:buChar char="•"/>
            </a:pPr>
            <a:endParaRPr lang="fr-FR" dirty="0"/>
          </a:p>
          <a:p>
            <a:pPr>
              <a:buFontTx/>
              <a:buChar char="•"/>
            </a:pPr>
            <a:r>
              <a:rPr lang="fr-FR" dirty="0"/>
              <a:t> Prise en main des outils de CAO professionnels</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z="3600" dirty="0" err="1" smtClean="0"/>
              <a:t>Détection</a:t>
            </a:r>
            <a:r>
              <a:rPr lang="en-US" sz="3600" dirty="0" smtClean="0"/>
              <a:t> de </a:t>
            </a:r>
            <a:r>
              <a:rPr lang="en-US" sz="3600" dirty="0" err="1" smtClean="0"/>
              <a:t>signaux</a:t>
            </a:r>
            <a:r>
              <a:rPr lang="en-US" sz="3600" dirty="0" smtClean="0"/>
              <a:t> par </a:t>
            </a:r>
            <a:r>
              <a:rPr lang="en-US" sz="3600" dirty="0" err="1" smtClean="0"/>
              <a:t>échantillonnage</a:t>
            </a:r>
            <a:r>
              <a:rPr lang="en-US" sz="3600" dirty="0" smtClean="0"/>
              <a:t> non </a:t>
            </a:r>
            <a:r>
              <a:rPr lang="en-US" sz="3600" dirty="0" err="1" smtClean="0"/>
              <a:t>uniforme</a:t>
            </a:r>
            <a:endParaRPr lang="en-US" sz="3600" dirty="0"/>
          </a:p>
        </p:txBody>
      </p:sp>
      <p:sp>
        <p:nvSpPr>
          <p:cNvPr id="3" name="Espace réservé du contenu 2"/>
          <p:cNvSpPr>
            <a:spLocks noGrp="1"/>
          </p:cNvSpPr>
          <p:nvPr>
            <p:ph idx="1"/>
          </p:nvPr>
        </p:nvSpPr>
        <p:spPr>
          <a:xfrm>
            <a:off x="611560" y="1981200"/>
            <a:ext cx="7772400" cy="4114800"/>
          </a:xfrm>
        </p:spPr>
        <p:txBody>
          <a:bodyPr/>
          <a:lstStyle/>
          <a:p>
            <a:r>
              <a:rPr lang="en-US" dirty="0" err="1" smtClean="0"/>
              <a:t>Réalisation</a:t>
            </a:r>
            <a:r>
              <a:rPr lang="en-US" dirty="0" smtClean="0"/>
              <a:t> </a:t>
            </a:r>
            <a:r>
              <a:rPr lang="en-US" dirty="0" err="1" smtClean="0"/>
              <a:t>d’une</a:t>
            </a:r>
            <a:r>
              <a:rPr lang="en-US" dirty="0" smtClean="0"/>
              <a:t> </a:t>
            </a:r>
            <a:r>
              <a:rPr lang="en-US" dirty="0" err="1" smtClean="0"/>
              <a:t>fonction</a:t>
            </a:r>
            <a:r>
              <a:rPr lang="en-US" dirty="0" smtClean="0"/>
              <a:t> </a:t>
            </a:r>
            <a:r>
              <a:rPr lang="en-US" dirty="0" err="1" smtClean="0"/>
              <a:t>asynchrone</a:t>
            </a:r>
            <a:endParaRPr lang="en-US" dirty="0" smtClean="0"/>
          </a:p>
          <a:p>
            <a:r>
              <a:rPr lang="en-US" dirty="0" smtClean="0"/>
              <a:t>Etude du </a:t>
            </a:r>
            <a:r>
              <a:rPr lang="en-US" dirty="0" err="1" smtClean="0"/>
              <a:t>fonctionnement</a:t>
            </a:r>
            <a:r>
              <a:rPr lang="en-US" dirty="0" smtClean="0"/>
              <a:t> </a:t>
            </a:r>
            <a:r>
              <a:rPr lang="en-US" dirty="0" err="1" smtClean="0"/>
              <a:t>d’une</a:t>
            </a:r>
            <a:r>
              <a:rPr lang="en-US" dirty="0" smtClean="0"/>
              <a:t> </a:t>
            </a:r>
          </a:p>
          <a:p>
            <a:pPr marL="0" indent="0">
              <a:buNone/>
            </a:pPr>
            <a:r>
              <a:rPr lang="en-US" dirty="0" err="1" smtClean="0"/>
              <a:t>logique</a:t>
            </a:r>
            <a:r>
              <a:rPr lang="en-US" dirty="0" smtClean="0"/>
              <a:t> </a:t>
            </a:r>
            <a:r>
              <a:rPr lang="en-US" dirty="0" err="1" smtClean="0"/>
              <a:t>robuste</a:t>
            </a:r>
            <a:r>
              <a:rPr lang="en-US" dirty="0" smtClean="0"/>
              <a:t> </a:t>
            </a:r>
            <a:r>
              <a:rPr lang="en-US" dirty="0" err="1" smtClean="0"/>
              <a:t>proche</a:t>
            </a:r>
            <a:r>
              <a:rPr lang="en-US" dirty="0" smtClean="0"/>
              <a:t> du </a:t>
            </a:r>
            <a:r>
              <a:rPr lang="en-US" dirty="0" err="1" smtClean="0"/>
              <a:t>seuil</a:t>
            </a:r>
            <a:endParaRPr lang="en-US" dirty="0"/>
          </a:p>
        </p:txBody>
      </p:sp>
      <p:pic>
        <p:nvPicPr>
          <p:cNvPr id="5" name="Picture 3" descr="C:\Users\TahTah\Desktop\fir-filter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3933056"/>
            <a:ext cx="3636645" cy="1900238"/>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539552" y="5919663"/>
            <a:ext cx="3922869" cy="461665"/>
          </a:xfrm>
          <a:prstGeom prst="rect">
            <a:avLst/>
          </a:prstGeom>
          <a:noFill/>
        </p:spPr>
        <p:txBody>
          <a:bodyPr wrap="none" rtlCol="0">
            <a:spAutoFit/>
          </a:bodyPr>
          <a:lstStyle/>
          <a:p>
            <a:r>
              <a:rPr lang="en-US" dirty="0" err="1" smtClean="0"/>
              <a:t>Echantillonnage</a:t>
            </a:r>
            <a:r>
              <a:rPr lang="en-US" dirty="0" smtClean="0"/>
              <a:t> non </a:t>
            </a:r>
            <a:r>
              <a:rPr lang="en-US" dirty="0" err="1" smtClean="0"/>
              <a:t>uniforme</a:t>
            </a:r>
            <a:endParaRPr lang="en-US" dirty="0"/>
          </a:p>
        </p:txBody>
      </p:sp>
      <p:grpSp>
        <p:nvGrpSpPr>
          <p:cNvPr id="7" name="Groupe 6"/>
          <p:cNvGrpSpPr/>
          <p:nvPr/>
        </p:nvGrpSpPr>
        <p:grpSpPr>
          <a:xfrm>
            <a:off x="5004048" y="3797320"/>
            <a:ext cx="3895807" cy="2079952"/>
            <a:chOff x="228600" y="2209800"/>
            <a:chExt cx="8630915" cy="3342780"/>
          </a:xfrm>
        </p:grpSpPr>
        <p:sp>
          <p:nvSpPr>
            <p:cNvPr id="8" name="Oval 4"/>
            <p:cNvSpPr>
              <a:spLocks noChangeArrowheads="1"/>
            </p:cNvSpPr>
            <p:nvPr/>
          </p:nvSpPr>
          <p:spPr bwMode="auto">
            <a:xfrm>
              <a:off x="2133600" y="2819400"/>
              <a:ext cx="533400" cy="533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900">
                  <a:latin typeface="Times New Roman" pitchFamily="18" charset="0"/>
                </a:rPr>
                <a:t>C</a:t>
              </a:r>
            </a:p>
          </p:txBody>
        </p:sp>
        <p:sp>
          <p:nvSpPr>
            <p:cNvPr id="9" name="Line 5"/>
            <p:cNvSpPr>
              <a:spLocks noChangeShapeType="1"/>
            </p:cNvSpPr>
            <p:nvPr/>
          </p:nvSpPr>
          <p:spPr bwMode="auto">
            <a:xfrm>
              <a:off x="1828800" y="2667000"/>
              <a:ext cx="3810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p>
          </p:txBody>
        </p:sp>
        <p:sp>
          <p:nvSpPr>
            <p:cNvPr id="10" name="Line 6"/>
            <p:cNvSpPr>
              <a:spLocks noChangeShapeType="1"/>
            </p:cNvSpPr>
            <p:nvPr/>
          </p:nvSpPr>
          <p:spPr bwMode="auto">
            <a:xfrm flipV="1">
              <a:off x="1828800" y="3276600"/>
              <a:ext cx="3810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p>
          </p:txBody>
        </p:sp>
        <p:sp>
          <p:nvSpPr>
            <p:cNvPr id="11" name="Line 7"/>
            <p:cNvSpPr>
              <a:spLocks noChangeShapeType="1"/>
            </p:cNvSpPr>
            <p:nvPr/>
          </p:nvSpPr>
          <p:spPr bwMode="auto">
            <a:xfrm flipH="1">
              <a:off x="1143000" y="3581400"/>
              <a:ext cx="685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p>
          </p:txBody>
        </p:sp>
        <p:sp>
          <p:nvSpPr>
            <p:cNvPr id="12" name="Line 8"/>
            <p:cNvSpPr>
              <a:spLocks noChangeShapeType="1"/>
            </p:cNvSpPr>
            <p:nvPr/>
          </p:nvSpPr>
          <p:spPr bwMode="auto">
            <a:xfrm flipH="1">
              <a:off x="1143000" y="2667000"/>
              <a:ext cx="685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p>
          </p:txBody>
        </p:sp>
        <p:sp>
          <p:nvSpPr>
            <p:cNvPr id="13" name="Line 9"/>
            <p:cNvSpPr>
              <a:spLocks noChangeShapeType="1"/>
            </p:cNvSpPr>
            <p:nvPr/>
          </p:nvSpPr>
          <p:spPr bwMode="auto">
            <a:xfrm>
              <a:off x="1143000" y="3962400"/>
              <a:ext cx="1905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p>
          </p:txBody>
        </p:sp>
        <p:sp>
          <p:nvSpPr>
            <p:cNvPr id="14" name="Line 10"/>
            <p:cNvSpPr>
              <a:spLocks noChangeShapeType="1"/>
            </p:cNvSpPr>
            <p:nvPr/>
          </p:nvSpPr>
          <p:spPr bwMode="auto">
            <a:xfrm>
              <a:off x="1143000" y="4419600"/>
              <a:ext cx="1905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p>
          </p:txBody>
        </p:sp>
        <p:sp>
          <p:nvSpPr>
            <p:cNvPr id="15" name="Oval 11"/>
            <p:cNvSpPr>
              <a:spLocks noChangeArrowheads="1"/>
            </p:cNvSpPr>
            <p:nvPr/>
          </p:nvSpPr>
          <p:spPr bwMode="auto">
            <a:xfrm>
              <a:off x="3352800" y="2895600"/>
              <a:ext cx="1066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900">
                  <a:latin typeface="Times New Roman" pitchFamily="18" charset="0"/>
                </a:rPr>
                <a:t>Delay</a:t>
              </a:r>
            </a:p>
          </p:txBody>
        </p:sp>
        <p:sp>
          <p:nvSpPr>
            <p:cNvPr id="16" name="Line 12"/>
            <p:cNvSpPr>
              <a:spLocks noChangeShapeType="1"/>
            </p:cNvSpPr>
            <p:nvPr/>
          </p:nvSpPr>
          <p:spPr bwMode="auto">
            <a:xfrm>
              <a:off x="2667000" y="3048000"/>
              <a:ext cx="685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p>
          </p:txBody>
        </p:sp>
        <p:sp>
          <p:nvSpPr>
            <p:cNvPr id="17" name="Rectangle 13"/>
            <p:cNvSpPr>
              <a:spLocks noChangeArrowheads="1"/>
            </p:cNvSpPr>
            <p:nvPr/>
          </p:nvSpPr>
          <p:spPr bwMode="auto">
            <a:xfrm>
              <a:off x="5562600" y="3657600"/>
              <a:ext cx="609600" cy="914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900">
                  <a:latin typeface="Times New Roman" pitchFamily="18" charset="0"/>
                </a:rPr>
                <a:t>Reg</a:t>
              </a:r>
            </a:p>
          </p:txBody>
        </p:sp>
        <p:sp>
          <p:nvSpPr>
            <p:cNvPr id="18" name="Oval 14"/>
            <p:cNvSpPr>
              <a:spLocks noChangeArrowheads="1"/>
            </p:cNvSpPr>
            <p:nvPr/>
          </p:nvSpPr>
          <p:spPr bwMode="auto">
            <a:xfrm>
              <a:off x="5562600" y="2819400"/>
              <a:ext cx="533400" cy="533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900">
                  <a:latin typeface="Times New Roman" pitchFamily="18" charset="0"/>
                </a:rPr>
                <a:t>C</a:t>
              </a:r>
            </a:p>
          </p:txBody>
        </p:sp>
        <p:sp>
          <p:nvSpPr>
            <p:cNvPr id="19" name="Line 15"/>
            <p:cNvSpPr>
              <a:spLocks noChangeShapeType="1"/>
            </p:cNvSpPr>
            <p:nvPr/>
          </p:nvSpPr>
          <p:spPr bwMode="auto">
            <a:xfrm>
              <a:off x="4419600" y="3048000"/>
              <a:ext cx="1143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p>
          </p:txBody>
        </p:sp>
        <p:sp>
          <p:nvSpPr>
            <p:cNvPr id="20" name="Line 16"/>
            <p:cNvSpPr>
              <a:spLocks noChangeShapeType="1"/>
            </p:cNvSpPr>
            <p:nvPr/>
          </p:nvSpPr>
          <p:spPr bwMode="auto">
            <a:xfrm flipH="1">
              <a:off x="6096000" y="3048000"/>
              <a:ext cx="1752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p>
          </p:txBody>
        </p:sp>
        <p:sp>
          <p:nvSpPr>
            <p:cNvPr id="21" name="Line 17"/>
            <p:cNvSpPr>
              <a:spLocks noChangeShapeType="1"/>
            </p:cNvSpPr>
            <p:nvPr/>
          </p:nvSpPr>
          <p:spPr bwMode="auto">
            <a:xfrm>
              <a:off x="5867400" y="3352800"/>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p>
          </p:txBody>
        </p:sp>
        <p:sp>
          <p:nvSpPr>
            <p:cNvPr id="22" name="Line 18"/>
            <p:cNvSpPr>
              <a:spLocks noChangeShapeType="1"/>
            </p:cNvSpPr>
            <p:nvPr/>
          </p:nvSpPr>
          <p:spPr bwMode="auto">
            <a:xfrm>
              <a:off x="5867400" y="4572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p>
          </p:txBody>
        </p:sp>
        <p:sp>
          <p:nvSpPr>
            <p:cNvPr id="23" name="Line 19"/>
            <p:cNvSpPr>
              <a:spLocks noChangeShapeType="1"/>
            </p:cNvSpPr>
            <p:nvPr/>
          </p:nvSpPr>
          <p:spPr bwMode="auto">
            <a:xfrm flipH="1">
              <a:off x="1143000" y="5105400"/>
              <a:ext cx="472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p>
          </p:txBody>
        </p:sp>
        <p:sp>
          <p:nvSpPr>
            <p:cNvPr id="24" name="Line 20"/>
            <p:cNvSpPr>
              <a:spLocks noChangeShapeType="1"/>
            </p:cNvSpPr>
            <p:nvPr/>
          </p:nvSpPr>
          <p:spPr bwMode="auto">
            <a:xfrm>
              <a:off x="5867400" y="5105400"/>
              <a:ext cx="685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p>
          </p:txBody>
        </p:sp>
        <p:sp>
          <p:nvSpPr>
            <p:cNvPr id="25" name="Oval 21"/>
            <p:cNvSpPr>
              <a:spLocks noChangeArrowheads="1"/>
            </p:cNvSpPr>
            <p:nvPr/>
          </p:nvSpPr>
          <p:spPr bwMode="auto">
            <a:xfrm>
              <a:off x="6553200" y="4953000"/>
              <a:ext cx="9144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900">
                  <a:latin typeface="Times New Roman" pitchFamily="18" charset="0"/>
                </a:rPr>
                <a:t>Delay</a:t>
              </a:r>
            </a:p>
          </p:txBody>
        </p:sp>
        <p:sp>
          <p:nvSpPr>
            <p:cNvPr id="26" name="Line 22"/>
            <p:cNvSpPr>
              <a:spLocks noChangeShapeType="1"/>
            </p:cNvSpPr>
            <p:nvPr/>
          </p:nvSpPr>
          <p:spPr bwMode="auto">
            <a:xfrm>
              <a:off x="7467600" y="5105400"/>
              <a:ext cx="381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p>
          </p:txBody>
        </p:sp>
        <p:sp>
          <p:nvSpPr>
            <p:cNvPr id="27" name="Line 23"/>
            <p:cNvSpPr>
              <a:spLocks noChangeShapeType="1"/>
            </p:cNvSpPr>
            <p:nvPr/>
          </p:nvSpPr>
          <p:spPr bwMode="auto">
            <a:xfrm>
              <a:off x="6172200" y="4191000"/>
              <a:ext cx="1676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p>
          </p:txBody>
        </p:sp>
        <p:sp>
          <p:nvSpPr>
            <p:cNvPr id="28" name="Line 24"/>
            <p:cNvSpPr>
              <a:spLocks noChangeShapeType="1"/>
            </p:cNvSpPr>
            <p:nvPr/>
          </p:nvSpPr>
          <p:spPr bwMode="auto">
            <a:xfrm>
              <a:off x="4267200" y="4191000"/>
              <a:ext cx="1295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p>
          </p:txBody>
        </p:sp>
        <p:sp>
          <p:nvSpPr>
            <p:cNvPr id="29" name="Line 25"/>
            <p:cNvSpPr>
              <a:spLocks noChangeShapeType="1"/>
            </p:cNvSpPr>
            <p:nvPr/>
          </p:nvSpPr>
          <p:spPr bwMode="auto">
            <a:xfrm>
              <a:off x="1600200" y="5105400"/>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p>
          </p:txBody>
        </p:sp>
        <p:sp>
          <p:nvSpPr>
            <p:cNvPr id="30" name="Line 26"/>
            <p:cNvSpPr>
              <a:spLocks noChangeShapeType="1"/>
            </p:cNvSpPr>
            <p:nvPr/>
          </p:nvSpPr>
          <p:spPr bwMode="auto">
            <a:xfrm flipH="1">
              <a:off x="1143000" y="5486400"/>
              <a:ext cx="457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p>
          </p:txBody>
        </p:sp>
        <p:sp>
          <p:nvSpPr>
            <p:cNvPr id="31" name="Text Box 27"/>
            <p:cNvSpPr txBox="1">
              <a:spLocks noChangeArrowheads="1"/>
            </p:cNvSpPr>
            <p:nvPr/>
          </p:nvSpPr>
          <p:spPr bwMode="auto">
            <a:xfrm>
              <a:off x="228600" y="2209800"/>
              <a:ext cx="920510" cy="370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900">
                  <a:latin typeface="Times New Roman" pitchFamily="18" charset="0"/>
                </a:rPr>
                <a:t>Areq</a:t>
              </a:r>
            </a:p>
          </p:txBody>
        </p:sp>
        <p:sp>
          <p:nvSpPr>
            <p:cNvPr id="32" name="Text Box 28"/>
            <p:cNvSpPr txBox="1">
              <a:spLocks noChangeArrowheads="1"/>
            </p:cNvSpPr>
            <p:nvPr/>
          </p:nvSpPr>
          <p:spPr bwMode="auto">
            <a:xfrm>
              <a:off x="228600" y="3124200"/>
              <a:ext cx="906304" cy="370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900">
                  <a:latin typeface="Times New Roman" pitchFamily="18" charset="0"/>
                </a:rPr>
                <a:t>Breq</a:t>
              </a:r>
            </a:p>
          </p:txBody>
        </p:sp>
        <p:sp>
          <p:nvSpPr>
            <p:cNvPr id="33" name="Text Box 29"/>
            <p:cNvSpPr txBox="1">
              <a:spLocks noChangeArrowheads="1"/>
            </p:cNvSpPr>
            <p:nvPr/>
          </p:nvSpPr>
          <p:spPr bwMode="auto">
            <a:xfrm>
              <a:off x="304800" y="3657599"/>
              <a:ext cx="593786" cy="370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900">
                  <a:latin typeface="Times New Roman" pitchFamily="18" charset="0"/>
                </a:rPr>
                <a:t>A</a:t>
              </a:r>
            </a:p>
          </p:txBody>
        </p:sp>
        <p:sp>
          <p:nvSpPr>
            <p:cNvPr id="34" name="Text Box 30"/>
            <p:cNvSpPr txBox="1">
              <a:spLocks noChangeArrowheads="1"/>
            </p:cNvSpPr>
            <p:nvPr/>
          </p:nvSpPr>
          <p:spPr bwMode="auto">
            <a:xfrm>
              <a:off x="304800" y="4191001"/>
              <a:ext cx="579580" cy="370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900">
                  <a:latin typeface="Times New Roman" pitchFamily="18" charset="0"/>
                </a:rPr>
                <a:t>B</a:t>
              </a:r>
            </a:p>
          </p:txBody>
        </p:sp>
        <p:sp>
          <p:nvSpPr>
            <p:cNvPr id="35" name="Text Box 31"/>
            <p:cNvSpPr txBox="1">
              <a:spLocks noChangeArrowheads="1"/>
            </p:cNvSpPr>
            <p:nvPr/>
          </p:nvSpPr>
          <p:spPr bwMode="auto">
            <a:xfrm>
              <a:off x="228600" y="4724400"/>
              <a:ext cx="968374" cy="370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900">
                  <a:latin typeface="Times New Roman" pitchFamily="18" charset="0"/>
                </a:rPr>
                <a:t>Aack</a:t>
              </a:r>
            </a:p>
          </p:txBody>
        </p:sp>
        <p:sp>
          <p:nvSpPr>
            <p:cNvPr id="36" name="Text Box 32"/>
            <p:cNvSpPr txBox="1">
              <a:spLocks noChangeArrowheads="1"/>
            </p:cNvSpPr>
            <p:nvPr/>
          </p:nvSpPr>
          <p:spPr bwMode="auto">
            <a:xfrm>
              <a:off x="228600" y="5181600"/>
              <a:ext cx="968374" cy="370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900">
                  <a:latin typeface="Times New Roman" pitchFamily="18" charset="0"/>
                </a:rPr>
                <a:t>Back</a:t>
              </a:r>
            </a:p>
          </p:txBody>
        </p:sp>
        <p:sp>
          <p:nvSpPr>
            <p:cNvPr id="37" name="Text Box 33"/>
            <p:cNvSpPr txBox="1">
              <a:spLocks noChangeArrowheads="1"/>
            </p:cNvSpPr>
            <p:nvPr/>
          </p:nvSpPr>
          <p:spPr bwMode="auto">
            <a:xfrm>
              <a:off x="7924800" y="2743199"/>
              <a:ext cx="934715" cy="370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900" dirty="0" err="1">
                  <a:latin typeface="Times New Roman" pitchFamily="18" charset="0"/>
                </a:rPr>
                <a:t>Cack</a:t>
              </a:r>
              <a:endParaRPr lang="en-US" sz="900" dirty="0">
                <a:latin typeface="Times New Roman" pitchFamily="18" charset="0"/>
              </a:endParaRPr>
            </a:p>
          </p:txBody>
        </p:sp>
        <p:sp>
          <p:nvSpPr>
            <p:cNvPr id="38" name="Text Box 34"/>
            <p:cNvSpPr txBox="1">
              <a:spLocks noChangeArrowheads="1"/>
            </p:cNvSpPr>
            <p:nvPr/>
          </p:nvSpPr>
          <p:spPr bwMode="auto">
            <a:xfrm>
              <a:off x="7924800" y="4800599"/>
              <a:ext cx="906304" cy="370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900">
                  <a:latin typeface="Times New Roman" pitchFamily="18" charset="0"/>
                </a:rPr>
                <a:t>Creq</a:t>
              </a:r>
            </a:p>
          </p:txBody>
        </p:sp>
        <p:sp>
          <p:nvSpPr>
            <p:cNvPr id="39" name="Text Box 35"/>
            <p:cNvSpPr txBox="1">
              <a:spLocks noChangeArrowheads="1"/>
            </p:cNvSpPr>
            <p:nvPr/>
          </p:nvSpPr>
          <p:spPr bwMode="auto">
            <a:xfrm>
              <a:off x="7924800" y="3886199"/>
              <a:ext cx="579580" cy="370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900">
                  <a:latin typeface="Times New Roman" pitchFamily="18" charset="0"/>
                </a:rPr>
                <a:t>C</a:t>
              </a:r>
            </a:p>
          </p:txBody>
        </p:sp>
        <p:sp>
          <p:nvSpPr>
            <p:cNvPr id="40" name="Rectangle 44"/>
            <p:cNvSpPr>
              <a:spLocks noChangeArrowheads="1"/>
            </p:cNvSpPr>
            <p:nvPr/>
          </p:nvSpPr>
          <p:spPr bwMode="auto">
            <a:xfrm>
              <a:off x="3048000" y="3581400"/>
              <a:ext cx="1219200" cy="1219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900" dirty="0">
                  <a:latin typeface="Times New Roman" pitchFamily="18" charset="0"/>
                </a:rPr>
                <a:t>F(A,B)</a:t>
              </a:r>
            </a:p>
          </p:txBody>
        </p:sp>
      </p:grpSp>
      <p:sp>
        <p:nvSpPr>
          <p:cNvPr id="6" name="ZoneTexte 5"/>
          <p:cNvSpPr txBox="1"/>
          <p:nvPr/>
        </p:nvSpPr>
        <p:spPr>
          <a:xfrm>
            <a:off x="5413134" y="5949280"/>
            <a:ext cx="2820003" cy="461665"/>
          </a:xfrm>
          <a:prstGeom prst="rect">
            <a:avLst/>
          </a:prstGeom>
          <a:noFill/>
        </p:spPr>
        <p:txBody>
          <a:bodyPr wrap="none" rtlCol="0">
            <a:spAutoFit/>
          </a:bodyPr>
          <a:lstStyle/>
          <a:p>
            <a:r>
              <a:rPr lang="en-US" dirty="0" smtClean="0"/>
              <a:t>Circuit </a:t>
            </a:r>
            <a:r>
              <a:rPr lang="en-US" dirty="0" err="1" smtClean="0"/>
              <a:t>micropipeline</a:t>
            </a:r>
            <a:endParaRPr lang="en-US" dirty="0"/>
          </a:p>
        </p:txBody>
      </p:sp>
      <p:sp>
        <p:nvSpPr>
          <p:cNvPr id="42" name="Étoile à 16 branches 41"/>
          <p:cNvSpPr/>
          <p:nvPr/>
        </p:nvSpPr>
        <p:spPr bwMode="auto">
          <a:xfrm>
            <a:off x="6300192" y="2221301"/>
            <a:ext cx="2831841" cy="1999787"/>
          </a:xfrm>
          <a:prstGeom prst="star16">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13500000" scaled="1"/>
            <a:tileRect/>
          </a:gradFill>
          <a:ln w="952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err="1" smtClean="0">
                <a:ln>
                  <a:noFill/>
                </a:ln>
                <a:solidFill>
                  <a:schemeClr val="tx1"/>
                </a:solidFill>
                <a:effectLst/>
                <a:latin typeface="Times New Roman" charset="0"/>
              </a:rPr>
              <a:t>Coopération</a:t>
            </a:r>
            <a:r>
              <a:rPr kumimoji="0" lang="en-US" sz="2000" b="0" i="0" u="none" strike="noStrike" cap="none" normalizeH="0" dirty="0" smtClean="0">
                <a:ln>
                  <a:noFill/>
                </a:ln>
                <a:solidFill>
                  <a:schemeClr val="tx1"/>
                </a:solidFill>
                <a:effectLst/>
                <a:latin typeface="Times New Roman" charset="0"/>
              </a:rPr>
              <a:t> </a:t>
            </a:r>
            <a:r>
              <a:rPr kumimoji="0" lang="en-US" sz="2000" b="0" i="0" u="none" strike="noStrike" cap="none" normalizeH="0" baseline="0" dirty="0" smtClean="0">
                <a:ln>
                  <a:noFill/>
                </a:ln>
                <a:solidFill>
                  <a:schemeClr val="tx1"/>
                </a:solidFill>
                <a:effectLst/>
                <a:latin typeface="Times New Roman" charset="0"/>
              </a:rPr>
              <a:t>avec </a:t>
            </a:r>
            <a:r>
              <a:rPr kumimoji="0" lang="en-US" sz="2000" b="1" i="0" u="none" strike="noStrike" cap="none" normalizeH="0" dirty="0" smtClean="0">
                <a:ln>
                  <a:noFill/>
                </a:ln>
                <a:solidFill>
                  <a:schemeClr val="tx1"/>
                </a:solidFill>
                <a:effectLst/>
                <a:latin typeface="Times New Roman" charset="0"/>
              </a:rPr>
              <a:t>TIMA</a:t>
            </a:r>
            <a:endParaRPr kumimoji="0" lang="en-US" sz="2000" b="1" i="0" u="none" strike="noStrike" cap="none" normalizeH="0" baseline="0" dirty="0">
              <a:ln>
                <a:noFill/>
              </a:ln>
              <a:solidFill>
                <a:schemeClr val="tx1"/>
              </a:solidFill>
              <a:effectLst/>
              <a:latin typeface="Times New Roman" charset="0"/>
            </a:endParaRPr>
          </a:p>
        </p:txBody>
      </p:sp>
    </p:spTree>
    <p:extLst>
      <p:ext uri="{BB962C8B-B14F-4D97-AF65-F5344CB8AC3E}">
        <p14:creationId xmlns:p14="http://schemas.microsoft.com/office/powerpoint/2010/main" val="35547857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3"/>
          <p:cNvSpPr txBox="1">
            <a:spLocks noChangeArrowheads="1"/>
          </p:cNvSpPr>
          <p:nvPr/>
        </p:nvSpPr>
        <p:spPr bwMode="auto">
          <a:xfrm>
            <a:off x="2339975" y="836613"/>
            <a:ext cx="6273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ctr"/>
            <a:r>
              <a:rPr lang="fr-FR" sz="2800" b="1"/>
              <a:t>Atelier de microélectronique numérique</a:t>
            </a:r>
          </a:p>
          <a:p>
            <a:pPr algn="ctr"/>
            <a:r>
              <a:rPr lang="fr-FR" sz="2800" b="1"/>
              <a:t>et de prototypage</a:t>
            </a:r>
            <a:endParaRPr lang="fr-FR" sz="2800"/>
          </a:p>
        </p:txBody>
      </p:sp>
      <p:sp>
        <p:nvSpPr>
          <p:cNvPr id="4099" name="Text Box 9"/>
          <p:cNvSpPr txBox="1">
            <a:spLocks noChangeArrowheads="1"/>
          </p:cNvSpPr>
          <p:nvPr/>
        </p:nvSpPr>
        <p:spPr bwMode="auto">
          <a:xfrm>
            <a:off x="1258888" y="2052638"/>
            <a:ext cx="7407275"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r>
              <a:rPr lang="fr-FR"/>
              <a:t>Dans le cadre de la conception numérique, deux possibilités sont offertes :</a:t>
            </a:r>
          </a:p>
          <a:p>
            <a:r>
              <a:rPr lang="fr-FR"/>
              <a:t>- la conception d’un </a:t>
            </a:r>
            <a:r>
              <a:rPr lang="fr-FR">
                <a:solidFill>
                  <a:srgbClr val="FF0000"/>
                </a:solidFill>
              </a:rPr>
              <a:t>ASIC</a:t>
            </a:r>
            <a:r>
              <a:rPr lang="fr-FR"/>
              <a:t>,</a:t>
            </a:r>
          </a:p>
          <a:p>
            <a:r>
              <a:rPr lang="fr-FR"/>
              <a:t>- la réalisation d’un </a:t>
            </a:r>
            <a:r>
              <a:rPr lang="fr-FR">
                <a:solidFill>
                  <a:srgbClr val="FF0000"/>
                </a:solidFill>
              </a:rPr>
              <a:t>prototype sur circuit programmable</a:t>
            </a:r>
            <a:r>
              <a:rPr lang="fr-FR"/>
              <a:t>.</a:t>
            </a:r>
          </a:p>
        </p:txBody>
      </p:sp>
      <p:pic>
        <p:nvPicPr>
          <p:cNvPr id="4100" name="Picture 11" descr="nios_excalibu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9125" y="3789363"/>
            <a:ext cx="2228850" cy="215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01" name="Group 12"/>
          <p:cNvGrpSpPr>
            <a:grpSpLocks/>
          </p:cNvGrpSpPr>
          <p:nvPr/>
        </p:nvGrpSpPr>
        <p:grpSpPr bwMode="auto">
          <a:xfrm>
            <a:off x="1306513" y="3717925"/>
            <a:ext cx="2305050" cy="2303463"/>
            <a:chOff x="2448" y="2496"/>
            <a:chExt cx="1632" cy="1632"/>
          </a:xfrm>
        </p:grpSpPr>
        <p:sp>
          <p:nvSpPr>
            <p:cNvPr id="4103" name="Oval 13"/>
            <p:cNvSpPr>
              <a:spLocks noChangeArrowheads="1"/>
            </p:cNvSpPr>
            <p:nvPr/>
          </p:nvSpPr>
          <p:spPr bwMode="auto">
            <a:xfrm>
              <a:off x="2448" y="2496"/>
              <a:ext cx="1632" cy="1632"/>
            </a:xfrm>
            <a:prstGeom prst="ellipse">
              <a:avLst/>
            </a:prstGeom>
            <a:gradFill rotWithShape="0">
              <a:gsLst>
                <a:gs pos="0">
                  <a:srgbClr val="9DEFF1"/>
                </a:gs>
                <a:gs pos="100000">
                  <a:srgbClr val="00CCFF"/>
                </a:gs>
              </a:gsLst>
              <a:path path="shape">
                <a:fillToRect l="50000" t="50000" r="50000" b="50000"/>
              </a:path>
            </a:gradFill>
            <a:ln w="9525">
              <a:solidFill>
                <a:schemeClr val="tx1"/>
              </a:solidFill>
              <a:round/>
              <a:headEnd/>
              <a:tailEnd/>
            </a:ln>
          </p:spPr>
          <p:txBody>
            <a:bodyPr wrap="none" anchor="ctr"/>
            <a:lstStyle/>
            <a:p>
              <a:endParaRPr lang="en-US"/>
            </a:p>
          </p:txBody>
        </p:sp>
        <p:graphicFrame>
          <p:nvGraphicFramePr>
            <p:cNvPr id="4104" name="Object 2"/>
            <p:cNvGraphicFramePr>
              <a:graphicFrameLocks noChangeAspect="1"/>
            </p:cNvGraphicFramePr>
            <p:nvPr/>
          </p:nvGraphicFramePr>
          <p:xfrm>
            <a:off x="2736" y="2736"/>
            <a:ext cx="1053" cy="1109"/>
          </p:xfrm>
          <a:graphic>
            <a:graphicData uri="http://schemas.openxmlformats.org/presentationml/2006/ole">
              <mc:AlternateContent xmlns:mc="http://schemas.openxmlformats.org/markup-compatibility/2006">
                <mc:Choice xmlns:v="urn:schemas-microsoft-com:vml" Requires="v">
                  <p:oleObj spid="_x0000_s4143" name="Image Photo Editor" r:id="rId4" imgW="4275191" imgH="4503810" progId="MSPhotoEd.3">
                    <p:embed/>
                  </p:oleObj>
                </mc:Choice>
                <mc:Fallback>
                  <p:oleObj name="Image Photo Editor" r:id="rId4" imgW="4275191" imgH="4503810" progId="MSPhotoEd.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6" y="2736"/>
                          <a:ext cx="1053" cy="1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pic>
        <p:nvPicPr>
          <p:cNvPr id="4102" name="Picture 15" descr="ap2-index_fig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4438" y="3933825"/>
            <a:ext cx="1828800"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3"/>
          <p:cNvSpPr txBox="1">
            <a:spLocks noChangeArrowheads="1"/>
          </p:cNvSpPr>
          <p:nvPr/>
        </p:nvSpPr>
        <p:spPr bwMode="auto">
          <a:xfrm>
            <a:off x="2771775" y="836613"/>
            <a:ext cx="45767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ctr"/>
            <a:r>
              <a:rPr lang="fr-FR" sz="2800" b="1"/>
              <a:t>Technologies et outils utilisés</a:t>
            </a:r>
            <a:endParaRPr lang="fr-FR" sz="2800"/>
          </a:p>
        </p:txBody>
      </p:sp>
      <p:sp>
        <p:nvSpPr>
          <p:cNvPr id="5123" name="Text Box 5"/>
          <p:cNvSpPr txBox="1">
            <a:spLocks noChangeArrowheads="1"/>
          </p:cNvSpPr>
          <p:nvPr/>
        </p:nvSpPr>
        <p:spPr bwMode="auto">
          <a:xfrm>
            <a:off x="685800" y="1628775"/>
            <a:ext cx="7924800"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r>
              <a:rPr lang="fr-FR" b="1"/>
              <a:t>Conception de circuits numériques intégrés, </a:t>
            </a:r>
            <a:endParaRPr lang="fr-FR"/>
          </a:p>
          <a:p>
            <a:r>
              <a:rPr lang="fr-FR"/>
              <a:t>- Technologie CMOS 0.35 </a:t>
            </a:r>
            <a:r>
              <a:rPr lang="fr-FR">
                <a:sym typeface="Symbol" pitchFamily="18" charset="2"/>
              </a:rPr>
              <a:t>m </a:t>
            </a:r>
            <a:r>
              <a:rPr lang="fr-FR"/>
              <a:t>de la société AMS </a:t>
            </a:r>
          </a:p>
          <a:p>
            <a:r>
              <a:rPr lang="fr-FR"/>
              <a:t>- Conception avec les suites logicielles : </a:t>
            </a:r>
          </a:p>
          <a:p>
            <a:r>
              <a:rPr lang="fr-FR"/>
              <a:t>	MENTOR, CADENCE, SYNOPSYS</a:t>
            </a:r>
          </a:p>
          <a:p>
            <a:r>
              <a:rPr lang="fr-FR"/>
              <a:t>- Flot de conception de la description RTL au layout</a:t>
            </a:r>
          </a:p>
          <a:p>
            <a:endParaRPr lang="fr-FR"/>
          </a:p>
        </p:txBody>
      </p:sp>
      <p:sp>
        <p:nvSpPr>
          <p:cNvPr id="5124" name="Text Box 7"/>
          <p:cNvSpPr txBox="1">
            <a:spLocks noChangeArrowheads="1"/>
          </p:cNvSpPr>
          <p:nvPr/>
        </p:nvSpPr>
        <p:spPr bwMode="auto">
          <a:xfrm>
            <a:off x="685800" y="3660775"/>
            <a:ext cx="79248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r>
              <a:rPr lang="fr-FR" b="1" dirty="0"/>
              <a:t>Conception de prototypes sur circuits programmables</a:t>
            </a:r>
          </a:p>
          <a:p>
            <a:r>
              <a:rPr lang="fr-FR" dirty="0"/>
              <a:t>Technologie </a:t>
            </a:r>
            <a:r>
              <a:rPr lang="fr-FR" dirty="0" smtClean="0"/>
              <a:t>Intel (</a:t>
            </a:r>
            <a:r>
              <a:rPr lang="fr-FR" dirty="0" err="1" smtClean="0"/>
              <a:t>Altera</a:t>
            </a:r>
            <a:r>
              <a:rPr lang="fr-FR" dirty="0" smtClean="0"/>
              <a:t>) ou </a:t>
            </a:r>
            <a:r>
              <a:rPr lang="fr-FR" dirty="0" err="1"/>
              <a:t>Xilinx</a:t>
            </a:r>
            <a:r>
              <a:rPr lang="fr-FR" dirty="0"/>
              <a:t> </a:t>
            </a:r>
            <a:endParaRPr lang="fr-FR" dirty="0" smtClean="0"/>
          </a:p>
          <a:p>
            <a:r>
              <a:rPr lang="fr-FR" dirty="0" smtClean="0"/>
              <a:t>- </a:t>
            </a:r>
            <a:r>
              <a:rPr lang="fr-FR" dirty="0"/>
              <a:t>Soft IP : microprocesseur NIOS, </a:t>
            </a:r>
            <a:r>
              <a:rPr lang="fr-FR" dirty="0" err="1"/>
              <a:t>microblaze</a:t>
            </a:r>
            <a:endParaRPr lang="fr-FR" dirty="0"/>
          </a:p>
          <a:p>
            <a:r>
              <a:rPr lang="fr-FR" dirty="0"/>
              <a:t>- Conception avec les suites logicielles : </a:t>
            </a:r>
          </a:p>
          <a:p>
            <a:r>
              <a:rPr lang="fr-FR" dirty="0"/>
              <a:t>MENTOR, </a:t>
            </a:r>
            <a:r>
              <a:rPr lang="fr-FR" dirty="0" smtClean="0"/>
              <a:t>Intel </a:t>
            </a:r>
            <a:r>
              <a:rPr lang="fr-FR" dirty="0"/>
              <a:t>(back-end et générateur de </a:t>
            </a:r>
            <a:r>
              <a:rPr lang="fr-FR" dirty="0">
                <a:sym typeface="Symbol" pitchFamily="18" charset="2"/>
              </a:rPr>
              <a:t>P), </a:t>
            </a:r>
            <a:r>
              <a:rPr lang="fr-FR" dirty="0" err="1">
                <a:sym typeface="Symbol" pitchFamily="18" charset="2"/>
              </a:rPr>
              <a:t>Xilinx</a:t>
            </a:r>
            <a:endParaRPr lang="fr-FR" dirty="0"/>
          </a:p>
          <a:p>
            <a:r>
              <a:rPr lang="fr-FR" dirty="0"/>
              <a:t>- Flot de conception de la description RTL au prototype</a:t>
            </a:r>
          </a:p>
          <a:p>
            <a:endParaRPr lang="fr-FR"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827088" y="620713"/>
            <a:ext cx="7772400" cy="1143000"/>
          </a:xfrm>
        </p:spPr>
        <p:txBody>
          <a:bodyPr/>
          <a:lstStyle/>
          <a:p>
            <a:r>
              <a:rPr lang="fr-FR" sz="2800" b="1" smtClean="0"/>
              <a:t>Présentation des sujets</a:t>
            </a:r>
          </a:p>
        </p:txBody>
      </p:sp>
      <p:sp>
        <p:nvSpPr>
          <p:cNvPr id="6147" name="Rectangle 3"/>
          <p:cNvSpPr>
            <a:spLocks noGrp="1" noChangeArrowheads="1"/>
          </p:cNvSpPr>
          <p:nvPr>
            <p:ph type="body" idx="1"/>
          </p:nvPr>
        </p:nvSpPr>
        <p:spPr>
          <a:xfrm>
            <a:off x="755650" y="1981200"/>
            <a:ext cx="7777163" cy="3741738"/>
          </a:xfrm>
        </p:spPr>
        <p:txBody>
          <a:bodyPr/>
          <a:lstStyle/>
          <a:p>
            <a:pPr marL="0" indent="0">
              <a:lnSpc>
                <a:spcPct val="90000"/>
              </a:lnSpc>
              <a:buFontTx/>
              <a:buNone/>
            </a:pPr>
            <a:r>
              <a:rPr lang="fr-FR" sz="2400" dirty="0" smtClean="0"/>
              <a:t>Les sujets sont habituellement choisis en fonction des préférences des étudiants et avec l’accord des enseignants. Une liste non exhaustive est donnée à titre d’exemple.</a:t>
            </a:r>
          </a:p>
          <a:p>
            <a:pPr marL="0" indent="0">
              <a:lnSpc>
                <a:spcPct val="90000"/>
              </a:lnSpc>
              <a:buFontTx/>
              <a:buNone/>
            </a:pPr>
            <a:endParaRPr lang="fr-FR" sz="2400" dirty="0" smtClean="0"/>
          </a:p>
          <a:p>
            <a:pPr marL="0" indent="0">
              <a:lnSpc>
                <a:spcPct val="90000"/>
              </a:lnSpc>
              <a:buFontTx/>
              <a:buNone/>
            </a:pPr>
            <a:r>
              <a:rPr lang="fr-FR" sz="2400" dirty="0" smtClean="0"/>
              <a:t>Par exemple, la conception d’un microprocesseur MIPS est un bon sujet d’étude mais d’autres processeurs peuvent être proposés. </a:t>
            </a:r>
          </a:p>
          <a:p>
            <a:pPr marL="0" indent="0">
              <a:lnSpc>
                <a:spcPct val="90000"/>
              </a:lnSpc>
              <a:buFontTx/>
              <a:buNone/>
            </a:pPr>
            <a:endParaRPr lang="fr-FR" sz="2400" dirty="0" smtClean="0"/>
          </a:p>
          <a:p>
            <a:pPr marL="0" indent="0">
              <a:lnSpc>
                <a:spcPct val="90000"/>
              </a:lnSpc>
              <a:buFontTx/>
              <a:buNone/>
            </a:pPr>
            <a:r>
              <a:rPr lang="fr-FR" sz="2400" b="1" dirty="0" smtClean="0">
                <a:solidFill>
                  <a:srgbClr val="FF0000"/>
                </a:solidFill>
              </a:rPr>
              <a:t>La philosophie du projet est d’acquérir une compétence design via une expérience de conception sur un bloc matériel simple.</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827088" y="620713"/>
            <a:ext cx="7772400" cy="1143000"/>
          </a:xfrm>
        </p:spPr>
        <p:txBody>
          <a:bodyPr/>
          <a:lstStyle/>
          <a:p>
            <a:r>
              <a:rPr lang="fr-FR" sz="2800" b="1" smtClean="0"/>
              <a:t>Liste de sujets</a:t>
            </a:r>
          </a:p>
        </p:txBody>
      </p:sp>
      <p:sp>
        <p:nvSpPr>
          <p:cNvPr id="7171" name="Rectangle 3"/>
          <p:cNvSpPr>
            <a:spLocks noGrp="1" noChangeArrowheads="1"/>
          </p:cNvSpPr>
          <p:nvPr>
            <p:ph type="body" idx="1"/>
          </p:nvPr>
        </p:nvSpPr>
        <p:spPr>
          <a:xfrm>
            <a:off x="901700" y="1981200"/>
            <a:ext cx="7340600" cy="3968080"/>
          </a:xfrm>
        </p:spPr>
        <p:txBody>
          <a:bodyPr/>
          <a:lstStyle/>
          <a:p>
            <a:pPr>
              <a:lnSpc>
                <a:spcPct val="80000"/>
              </a:lnSpc>
            </a:pPr>
            <a:r>
              <a:rPr lang="fr-FR" sz="2000" dirty="0" smtClean="0"/>
              <a:t>Microprocesseurs MIPS R2000, </a:t>
            </a:r>
            <a:r>
              <a:rPr lang="fr-FR" sz="2000" dirty="0" err="1" smtClean="0"/>
              <a:t>Coldfire</a:t>
            </a:r>
            <a:r>
              <a:rPr lang="fr-FR" sz="2000" dirty="0" smtClean="0"/>
              <a:t>, RISC V, …</a:t>
            </a:r>
          </a:p>
          <a:p>
            <a:pPr>
              <a:lnSpc>
                <a:spcPct val="80000"/>
              </a:lnSpc>
            </a:pPr>
            <a:r>
              <a:rPr lang="fr-FR" sz="2000" dirty="0" smtClean="0"/>
              <a:t>Circuit de cryptographie DES / AES / RSA </a:t>
            </a:r>
          </a:p>
          <a:p>
            <a:pPr>
              <a:lnSpc>
                <a:spcPct val="80000"/>
              </a:lnSpc>
            </a:pPr>
            <a:r>
              <a:rPr lang="fr-FR" sz="2000" dirty="0" smtClean="0"/>
              <a:t>Circuit de communication IrDA</a:t>
            </a:r>
          </a:p>
          <a:p>
            <a:pPr>
              <a:lnSpc>
                <a:spcPct val="80000"/>
              </a:lnSpc>
            </a:pPr>
            <a:r>
              <a:rPr lang="fr-FR" sz="2000" dirty="0" smtClean="0"/>
              <a:t>PLD pour la technologie asynchrone</a:t>
            </a:r>
          </a:p>
          <a:p>
            <a:pPr>
              <a:lnSpc>
                <a:spcPct val="80000"/>
              </a:lnSpc>
            </a:pPr>
            <a:r>
              <a:rPr lang="fr-FR" sz="2000" dirty="0" smtClean="0"/>
              <a:t>Conception d’un réseau de neurones en </a:t>
            </a:r>
            <a:r>
              <a:rPr lang="fr-FR" sz="2000" dirty="0" err="1" smtClean="0"/>
              <a:t>micropipeline</a:t>
            </a:r>
            <a:endParaRPr lang="fr-FR" sz="2000" dirty="0" smtClean="0"/>
          </a:p>
          <a:p>
            <a:pPr>
              <a:lnSpc>
                <a:spcPct val="80000"/>
              </a:lnSpc>
            </a:pPr>
            <a:r>
              <a:rPr lang="fr-FR" sz="2000" dirty="0" smtClean="0"/>
              <a:t>Coprocesseur arithmétique IEEE / POSIT, </a:t>
            </a:r>
            <a:r>
              <a:rPr lang="fr-FR" sz="2000" dirty="0" err="1" smtClean="0"/>
              <a:t>Cordic</a:t>
            </a:r>
            <a:r>
              <a:rPr lang="fr-FR" sz="2000" dirty="0" smtClean="0"/>
              <a:t>, RNS </a:t>
            </a:r>
          </a:p>
          <a:p>
            <a:pPr>
              <a:lnSpc>
                <a:spcPct val="80000"/>
              </a:lnSpc>
            </a:pPr>
            <a:r>
              <a:rPr lang="fr-FR" sz="2000" dirty="0" smtClean="0"/>
              <a:t>Filtre vidéo numérique programmable (carte spécif.)</a:t>
            </a:r>
          </a:p>
          <a:p>
            <a:pPr>
              <a:lnSpc>
                <a:spcPct val="80000"/>
              </a:lnSpc>
            </a:pPr>
            <a:r>
              <a:rPr lang="fr-FR" sz="2000" dirty="0" smtClean="0"/>
              <a:t>Filtre à échantillonnage non uniforme</a:t>
            </a:r>
          </a:p>
          <a:p>
            <a:pPr>
              <a:lnSpc>
                <a:spcPct val="80000"/>
              </a:lnSpc>
            </a:pPr>
            <a:r>
              <a:rPr lang="fr-FR" sz="2000" dirty="0" err="1" smtClean="0"/>
              <a:t>NoCtagon</a:t>
            </a:r>
            <a:endParaRPr lang="fr-FR" sz="2000" dirty="0" smtClean="0"/>
          </a:p>
          <a:p>
            <a:pPr>
              <a:lnSpc>
                <a:spcPct val="80000"/>
              </a:lnSpc>
            </a:pPr>
            <a:r>
              <a:rPr lang="fr-FR" sz="2000" dirty="0" smtClean="0"/>
              <a:t>Z-Buffer</a:t>
            </a:r>
          </a:p>
          <a:p>
            <a:pPr>
              <a:lnSpc>
                <a:spcPct val="80000"/>
              </a:lnSpc>
            </a:pPr>
            <a:r>
              <a:rPr lang="fr-FR" sz="2000" dirty="0" smtClean="0"/>
              <a:t>Synthétiseur MIDI</a:t>
            </a:r>
          </a:p>
          <a:p>
            <a:pPr>
              <a:lnSpc>
                <a:spcPct val="80000"/>
              </a:lnSpc>
            </a:pPr>
            <a:r>
              <a:rPr lang="fr-FR" sz="2000" dirty="0" smtClean="0"/>
              <a:t>Conception d’un « </a:t>
            </a:r>
            <a:r>
              <a:rPr lang="fr-FR" sz="2000" dirty="0" err="1" smtClean="0"/>
              <a:t>baseband</a:t>
            </a:r>
            <a:r>
              <a:rPr lang="fr-FR" sz="2000" dirty="0" smtClean="0"/>
              <a:t> </a:t>
            </a:r>
            <a:r>
              <a:rPr lang="fr-FR" sz="2000" dirty="0" err="1" smtClean="0"/>
              <a:t>controller</a:t>
            </a:r>
            <a:r>
              <a:rPr lang="fr-FR" sz="2000" dirty="0" smtClean="0"/>
              <a:t> » pour radio 2.4 GHz</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endParaRPr lang="en-US" sz="4400">
              <a:solidFill>
                <a:schemeClr val="tx2"/>
              </a:solidFill>
            </a:endParaRPr>
          </a:p>
        </p:txBody>
      </p:sp>
      <p:sp>
        <p:nvSpPr>
          <p:cNvPr id="8195" name="Rectangle 3"/>
          <p:cNvSpPr>
            <a:spLocks noChangeArrowheads="1"/>
          </p:cNvSpPr>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endParaRPr lang="en-US" sz="4400">
              <a:solidFill>
                <a:schemeClr val="tx2"/>
              </a:solidFill>
            </a:endParaRPr>
          </a:p>
        </p:txBody>
      </p:sp>
      <p:sp>
        <p:nvSpPr>
          <p:cNvPr id="8196" name="Text Box 4"/>
          <p:cNvSpPr txBox="1">
            <a:spLocks noChangeArrowheads="1"/>
          </p:cNvSpPr>
          <p:nvPr/>
        </p:nvSpPr>
        <p:spPr bwMode="auto">
          <a:xfrm>
            <a:off x="2547938" y="836613"/>
            <a:ext cx="48148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ctr"/>
            <a:r>
              <a:rPr lang="fr-FR" sz="2800" b="1">
                <a:solidFill>
                  <a:schemeClr val="tx2"/>
                </a:solidFill>
              </a:rPr>
              <a:t>Processeur RISC MIPS R2000</a:t>
            </a:r>
          </a:p>
        </p:txBody>
      </p:sp>
      <p:graphicFrame>
        <p:nvGraphicFramePr>
          <p:cNvPr id="8197" name="Object 2"/>
          <p:cNvGraphicFramePr>
            <a:graphicFrameLocks noChangeAspect="1"/>
          </p:cNvGraphicFramePr>
          <p:nvPr/>
        </p:nvGraphicFramePr>
        <p:xfrm>
          <a:off x="457200" y="2971800"/>
          <a:ext cx="4549775" cy="3394075"/>
        </p:xfrm>
        <a:graphic>
          <a:graphicData uri="http://schemas.openxmlformats.org/presentationml/2006/ole">
            <mc:AlternateContent xmlns:mc="http://schemas.openxmlformats.org/markup-compatibility/2006">
              <mc:Choice xmlns:v="urn:schemas-microsoft-com:vml" Requires="v">
                <p:oleObj spid="_x0000_s8239" name="Diapositive" r:id="rId3" imgW="4549874" imgH="3394541" progId="PowerPoint.Slide.8">
                  <p:embed/>
                </p:oleObj>
              </mc:Choice>
              <mc:Fallback>
                <p:oleObj name="Diapositive" r:id="rId3" imgW="4549874" imgH="3394541" progId="PowerPoint.Slide.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971800"/>
                        <a:ext cx="4549775" cy="339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8198" name="Picture 6" descr="chron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00" y="2408238"/>
            <a:ext cx="4852988"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9" name="Picture 7" descr="mips32_cor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10200" y="3551238"/>
            <a:ext cx="3429000" cy="292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0" name="Text Box 8"/>
          <p:cNvSpPr txBox="1">
            <a:spLocks noChangeArrowheads="1"/>
          </p:cNvSpPr>
          <p:nvPr/>
        </p:nvSpPr>
        <p:spPr bwMode="auto">
          <a:xfrm>
            <a:off x="468313" y="1665288"/>
            <a:ext cx="6145212"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buFontTx/>
              <a:buChar char="•"/>
            </a:pPr>
            <a:r>
              <a:rPr lang="fr-FR"/>
              <a:t> Conception d’un microprocesseur RISC 32 bits</a:t>
            </a:r>
          </a:p>
          <a:p>
            <a:pPr>
              <a:buFontTx/>
              <a:buChar char="•"/>
            </a:pPr>
            <a:r>
              <a:rPr lang="fr-FR"/>
              <a:t> Pipeline à 5 étages</a:t>
            </a:r>
          </a:p>
          <a:p>
            <a:pPr>
              <a:buFontTx/>
              <a:buChar char="•"/>
            </a:pPr>
            <a:r>
              <a:rPr lang="fr-FR"/>
              <a:t> Environ 30 instructions</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763713" y="609600"/>
            <a:ext cx="6694487" cy="1143000"/>
          </a:xfrm>
          <a:noFill/>
        </p:spPr>
        <p:txBody>
          <a:bodyPr/>
          <a:lstStyle/>
          <a:p>
            <a:r>
              <a:rPr lang="fr-FR" sz="2800" b="1" dirty="0" smtClean="0"/>
              <a:t>Microprocesseur RISC V, </a:t>
            </a:r>
            <a:r>
              <a:rPr lang="fr-FR" sz="2800" b="1" dirty="0" err="1" smtClean="0"/>
              <a:t>Coldfire</a:t>
            </a:r>
            <a:endParaRPr lang="fr-FR" sz="2800" b="1" dirty="0" smtClean="0"/>
          </a:p>
        </p:txBody>
      </p:sp>
      <p:sp>
        <p:nvSpPr>
          <p:cNvPr id="9219" name="Rectangle 3"/>
          <p:cNvSpPr>
            <a:spLocks noGrp="1" noChangeArrowheads="1"/>
          </p:cNvSpPr>
          <p:nvPr>
            <p:ph type="body" idx="1"/>
          </p:nvPr>
        </p:nvSpPr>
        <p:spPr>
          <a:xfrm>
            <a:off x="684213" y="1989138"/>
            <a:ext cx="7772400" cy="4114800"/>
          </a:xfrm>
          <a:noFill/>
        </p:spPr>
        <p:txBody>
          <a:bodyPr/>
          <a:lstStyle/>
          <a:p>
            <a:r>
              <a:rPr lang="fr-FR" sz="2400" dirty="0" err="1" smtClean="0"/>
              <a:t>Coldfire</a:t>
            </a:r>
            <a:endParaRPr lang="fr-FR" sz="2400" dirty="0"/>
          </a:p>
          <a:p>
            <a:pPr lvl="1"/>
            <a:r>
              <a:rPr lang="fr-FR" sz="2000" dirty="0" smtClean="0"/>
              <a:t>Conception d’un microprocesseur 32 bits CISC  </a:t>
            </a:r>
          </a:p>
          <a:p>
            <a:pPr lvl="1"/>
            <a:r>
              <a:rPr lang="fr-FR" sz="2000" dirty="0" smtClean="0"/>
              <a:t>Adressable par octet, 8 registres de données, 8 registres d’adresses</a:t>
            </a:r>
          </a:p>
          <a:p>
            <a:pPr lvl="1"/>
            <a:r>
              <a:rPr lang="fr-FR" sz="2000" dirty="0" smtClean="0"/>
              <a:t>Utilisé principalement dans les GSMs</a:t>
            </a:r>
          </a:p>
          <a:p>
            <a:pPr lvl="1"/>
            <a:endParaRPr lang="fr-FR" sz="2000" dirty="0" smtClean="0"/>
          </a:p>
          <a:p>
            <a:r>
              <a:rPr lang="fr-FR" sz="2400" dirty="0" smtClean="0"/>
              <a:t>RISC V</a:t>
            </a:r>
          </a:p>
          <a:p>
            <a:pPr lvl="1"/>
            <a:r>
              <a:rPr lang="fr-FR" sz="2000" dirty="0" smtClean="0"/>
              <a:t>Conception d’un cœur 32 bits, RISC</a:t>
            </a:r>
          </a:p>
          <a:p>
            <a:pPr lvl="1"/>
            <a:r>
              <a:rPr lang="fr-FR" sz="2000" dirty="0" smtClean="0"/>
              <a:t>Réalisation asynchrone « bundle data »</a:t>
            </a:r>
          </a:p>
          <a:p>
            <a:pPr lvl="1"/>
            <a:r>
              <a:rPr lang="fr-FR" sz="2000" dirty="0" smtClean="0"/>
              <a:t>En vogue dans l’industrie et coopération avec STM.</a:t>
            </a:r>
          </a:p>
          <a:p>
            <a:endParaRPr lang="fr-FR" sz="2400" dirty="0" smtClean="0"/>
          </a:p>
          <a:p>
            <a:endParaRPr lang="fr-FR" sz="2400" dirty="0"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noFill/>
        </p:spPr>
        <p:txBody>
          <a:bodyPr/>
          <a:lstStyle/>
          <a:p>
            <a:r>
              <a:rPr lang="fr-FR" sz="2800" b="1" smtClean="0"/>
              <a:t>Circuit de cryptographie DES/AES/RSA</a:t>
            </a:r>
          </a:p>
        </p:txBody>
      </p:sp>
      <p:sp>
        <p:nvSpPr>
          <p:cNvPr id="10243" name="Rectangle 3"/>
          <p:cNvSpPr>
            <a:spLocks noGrp="1" noChangeArrowheads="1"/>
          </p:cNvSpPr>
          <p:nvPr>
            <p:ph type="body" sz="half" idx="1"/>
          </p:nvPr>
        </p:nvSpPr>
        <p:spPr>
          <a:xfrm>
            <a:off x="685800" y="1981200"/>
            <a:ext cx="5973763" cy="4114800"/>
          </a:xfrm>
          <a:noFill/>
        </p:spPr>
        <p:txBody>
          <a:bodyPr/>
          <a:lstStyle/>
          <a:p>
            <a:pPr>
              <a:lnSpc>
                <a:spcPct val="90000"/>
              </a:lnSpc>
              <a:buFontTx/>
              <a:buNone/>
            </a:pPr>
            <a:r>
              <a:rPr lang="fr-FR" sz="1800" smtClean="0"/>
              <a:t>	</a:t>
            </a:r>
            <a:r>
              <a:rPr lang="fr-FR" sz="2400" smtClean="0"/>
              <a:t>La réalisation de circuits intégrés de cryptographie est devenu aujourd’hui un enjeu majeur pour la confidentialité des informations contenues sur une carte à puce (carte bancaire, carte vitale, …). Le travail vise le développement d’un circuit de cryptographie implémentant l ’algorithme DES/RSA.</a:t>
            </a:r>
          </a:p>
          <a:p>
            <a:pPr>
              <a:lnSpc>
                <a:spcPct val="90000"/>
              </a:lnSpc>
            </a:pPr>
            <a:r>
              <a:rPr lang="fr-FR" sz="2400" b="1" smtClean="0"/>
              <a:t>Implémentation matérielle de l’algorithme DES/AES/RSA</a:t>
            </a:r>
          </a:p>
          <a:p>
            <a:pPr>
              <a:lnSpc>
                <a:spcPct val="90000"/>
              </a:lnSpc>
            </a:pPr>
            <a:endParaRPr lang="fr-FR" sz="2800" b="1" smtClean="0"/>
          </a:p>
          <a:p>
            <a:pPr>
              <a:lnSpc>
                <a:spcPct val="90000"/>
              </a:lnSpc>
            </a:pPr>
            <a:endParaRPr lang="fr-FR" sz="2800" smtClean="0"/>
          </a:p>
        </p:txBody>
      </p:sp>
      <p:pic>
        <p:nvPicPr>
          <p:cNvPr id="10244" name="Picture 4" descr="asic"/>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rot="19670365">
            <a:off x="5795963" y="4005263"/>
            <a:ext cx="2711450" cy="1881187"/>
          </a:xfr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Modèle par défaut">
  <a:themeElements>
    <a:clrScheme name="Modèle par défau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Modèle par défaut">
      <a:majorFont>
        <a:latin typeface="Times New Roman"/>
        <a:ea typeface=""/>
        <a:cs typeface=""/>
      </a:majorFont>
      <a:minorFont>
        <a:latin typeface="Times New Roman"/>
        <a:ea typeface=""/>
        <a:cs typeface=""/>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a:ln>
              <a:noFill/>
            </a:ln>
            <a:solidFill>
              <a:schemeClr val="tx1"/>
            </a:solidFill>
            <a:effectLst/>
            <a:latin typeface="Times New Roman" charset="0"/>
          </a:defRPr>
        </a:defPPr>
      </a:lstStyle>
    </a:lnDef>
  </a:objectDefaults>
  <a:extraClrSchemeLst>
    <a:extraClrScheme>
      <a:clrScheme name="Modèle par défau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dèle par défau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dèle par défau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dèle par défau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dèle par défau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dèle par défau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dèle par défau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2468</TotalTime>
  <Words>1224</Words>
  <Application>Microsoft Office PowerPoint</Application>
  <PresentationFormat>Affichage à l'écran (4:3)</PresentationFormat>
  <Paragraphs>202</Paragraphs>
  <Slides>23</Slides>
  <Notes>0</Notes>
  <HiddenSlides>1</HiddenSlides>
  <MMClips>0</MMClips>
  <ScaleCrop>false</ScaleCrop>
  <HeadingPairs>
    <vt:vector size="8" baseType="variant">
      <vt:variant>
        <vt:lpstr>Polices utilisées</vt:lpstr>
      </vt:variant>
      <vt:variant>
        <vt:i4>5</vt:i4>
      </vt:variant>
      <vt:variant>
        <vt:lpstr>Thème</vt:lpstr>
      </vt:variant>
      <vt:variant>
        <vt:i4>1</vt:i4>
      </vt:variant>
      <vt:variant>
        <vt:lpstr>Serveurs OLE incorporés</vt:lpstr>
      </vt:variant>
      <vt:variant>
        <vt:i4>4</vt:i4>
      </vt:variant>
      <vt:variant>
        <vt:lpstr>Titres des diapositives</vt:lpstr>
      </vt:variant>
      <vt:variant>
        <vt:i4>23</vt:i4>
      </vt:variant>
    </vt:vector>
  </HeadingPairs>
  <TitlesOfParts>
    <vt:vector size="33" baseType="lpstr">
      <vt:lpstr>MS PGothic</vt:lpstr>
      <vt:lpstr>MS PGothic</vt:lpstr>
      <vt:lpstr>Arial</vt:lpstr>
      <vt:lpstr>Symbol</vt:lpstr>
      <vt:lpstr>Times New Roman</vt:lpstr>
      <vt:lpstr>Modèle par défaut</vt:lpstr>
      <vt:lpstr>Image Photo Editor</vt:lpstr>
      <vt:lpstr>Diapositive</vt:lpstr>
      <vt:lpstr>Image bitmap</vt:lpstr>
      <vt:lpstr>Equation</vt:lpstr>
      <vt:lpstr>Présentation PowerPoint</vt:lpstr>
      <vt:lpstr>Présentation PowerPoint</vt:lpstr>
      <vt:lpstr>Présentation PowerPoint</vt:lpstr>
      <vt:lpstr>Présentation PowerPoint</vt:lpstr>
      <vt:lpstr>Présentation des sujets</vt:lpstr>
      <vt:lpstr>Liste de sujets</vt:lpstr>
      <vt:lpstr>Présentation PowerPoint</vt:lpstr>
      <vt:lpstr>Microprocesseur RISC V, Coldfire</vt:lpstr>
      <vt:lpstr>Circuit de cryptographie DES/AES/RSA</vt:lpstr>
      <vt:lpstr>Circuit de communication IrDA</vt:lpstr>
      <vt:lpstr>PLD pour la technologie asynchrone</vt:lpstr>
      <vt:lpstr>Coprocesseur arithmétique IEEE</vt:lpstr>
      <vt:lpstr>CORDIC – Calcul des sinus et cosinus</vt:lpstr>
      <vt:lpstr>Exponentiateur RNS</vt:lpstr>
      <vt:lpstr>Filtre numérique programmable</vt:lpstr>
      <vt:lpstr>Filtre à échantillonnage non uniforme</vt:lpstr>
      <vt:lpstr>NoCtagon</vt:lpstr>
      <vt:lpstr>Calculateur 3D : Z-buffer</vt:lpstr>
      <vt:lpstr>Réseau de neurones micropipeline</vt:lpstr>
      <vt:lpstr>Synthétiseur</vt:lpstr>
      <vt:lpstr>Présentation PowerPoint</vt:lpstr>
      <vt:lpstr>Présentation PowerPoint</vt:lpstr>
      <vt:lpstr>Détection de signaux par échantillonnage non uniforme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Laurent Fesquet</dc:creator>
  <cp:lastModifiedBy>fesquetl</cp:lastModifiedBy>
  <cp:revision>56</cp:revision>
  <dcterms:created xsi:type="dcterms:W3CDTF">2011-02-18T15:22:07Z</dcterms:created>
  <dcterms:modified xsi:type="dcterms:W3CDTF">2021-01-18T13:50:17Z</dcterms:modified>
</cp:coreProperties>
</file>